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CD581A75-9A7D-4EEE-BDB6-8D44E052F6B0}" type="datetimeFigureOut">
              <a:rPr lang="en-AU" smtClean="0"/>
              <a:t>11/03/2014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1B1EDA9-B7BB-40F0-98DD-F711FFF00640}" type="slidenum">
              <a:rPr lang="en-AU" smtClean="0"/>
              <a:t>‹#›</a:t>
            </a:fld>
            <a:endParaRPr lang="en-AU"/>
          </a:p>
        </p:txBody>
      </p:sp>
    </p:spTree>
    <p:extLst>
      <p:ext uri="{BB962C8B-B14F-4D97-AF65-F5344CB8AC3E}">
        <p14:creationId xmlns:p14="http://schemas.microsoft.com/office/powerpoint/2010/main" val="1066201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D581A75-9A7D-4EEE-BDB6-8D44E052F6B0}" type="datetimeFigureOut">
              <a:rPr lang="en-AU" smtClean="0"/>
              <a:t>11/03/2014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1B1EDA9-B7BB-40F0-98DD-F711FFF00640}" type="slidenum">
              <a:rPr lang="en-AU" smtClean="0"/>
              <a:t>‹#›</a:t>
            </a:fld>
            <a:endParaRPr lang="en-AU"/>
          </a:p>
        </p:txBody>
      </p:sp>
    </p:spTree>
    <p:extLst>
      <p:ext uri="{BB962C8B-B14F-4D97-AF65-F5344CB8AC3E}">
        <p14:creationId xmlns:p14="http://schemas.microsoft.com/office/powerpoint/2010/main" val="2689617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D581A75-9A7D-4EEE-BDB6-8D44E052F6B0}" type="datetimeFigureOut">
              <a:rPr lang="en-AU" smtClean="0"/>
              <a:t>11/03/2014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1B1EDA9-B7BB-40F0-98DD-F711FFF00640}" type="slidenum">
              <a:rPr lang="en-AU" smtClean="0"/>
              <a:t>‹#›</a:t>
            </a:fld>
            <a:endParaRPr lang="en-AU"/>
          </a:p>
        </p:txBody>
      </p:sp>
    </p:spTree>
    <p:extLst>
      <p:ext uri="{BB962C8B-B14F-4D97-AF65-F5344CB8AC3E}">
        <p14:creationId xmlns:p14="http://schemas.microsoft.com/office/powerpoint/2010/main" val="3722612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D581A75-9A7D-4EEE-BDB6-8D44E052F6B0}" type="datetimeFigureOut">
              <a:rPr lang="en-AU" smtClean="0"/>
              <a:t>11/03/2014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1B1EDA9-B7BB-40F0-98DD-F711FFF00640}" type="slidenum">
              <a:rPr lang="en-AU" smtClean="0"/>
              <a:t>‹#›</a:t>
            </a:fld>
            <a:endParaRPr lang="en-AU"/>
          </a:p>
        </p:txBody>
      </p:sp>
    </p:spTree>
    <p:extLst>
      <p:ext uri="{BB962C8B-B14F-4D97-AF65-F5344CB8AC3E}">
        <p14:creationId xmlns:p14="http://schemas.microsoft.com/office/powerpoint/2010/main" val="1961176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581A75-9A7D-4EEE-BDB6-8D44E052F6B0}" type="datetimeFigureOut">
              <a:rPr lang="en-AU" smtClean="0"/>
              <a:t>11/03/2014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1B1EDA9-B7BB-40F0-98DD-F711FFF00640}" type="slidenum">
              <a:rPr lang="en-AU" smtClean="0"/>
              <a:t>‹#›</a:t>
            </a:fld>
            <a:endParaRPr lang="en-AU"/>
          </a:p>
        </p:txBody>
      </p:sp>
    </p:spTree>
    <p:extLst>
      <p:ext uri="{BB962C8B-B14F-4D97-AF65-F5344CB8AC3E}">
        <p14:creationId xmlns:p14="http://schemas.microsoft.com/office/powerpoint/2010/main" val="1368929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CD581A75-9A7D-4EEE-BDB6-8D44E052F6B0}" type="datetimeFigureOut">
              <a:rPr lang="en-AU" smtClean="0"/>
              <a:t>11/03/2014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1B1EDA9-B7BB-40F0-98DD-F711FFF00640}" type="slidenum">
              <a:rPr lang="en-AU" smtClean="0"/>
              <a:t>‹#›</a:t>
            </a:fld>
            <a:endParaRPr lang="en-AU"/>
          </a:p>
        </p:txBody>
      </p:sp>
    </p:spTree>
    <p:extLst>
      <p:ext uri="{BB962C8B-B14F-4D97-AF65-F5344CB8AC3E}">
        <p14:creationId xmlns:p14="http://schemas.microsoft.com/office/powerpoint/2010/main" val="4284596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CD581A75-9A7D-4EEE-BDB6-8D44E052F6B0}" type="datetimeFigureOut">
              <a:rPr lang="en-AU" smtClean="0"/>
              <a:t>11/03/2014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1B1EDA9-B7BB-40F0-98DD-F711FFF00640}" type="slidenum">
              <a:rPr lang="en-AU" smtClean="0"/>
              <a:t>‹#›</a:t>
            </a:fld>
            <a:endParaRPr lang="en-AU"/>
          </a:p>
        </p:txBody>
      </p:sp>
    </p:spTree>
    <p:extLst>
      <p:ext uri="{BB962C8B-B14F-4D97-AF65-F5344CB8AC3E}">
        <p14:creationId xmlns:p14="http://schemas.microsoft.com/office/powerpoint/2010/main" val="3085480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CD581A75-9A7D-4EEE-BDB6-8D44E052F6B0}" type="datetimeFigureOut">
              <a:rPr lang="en-AU" smtClean="0"/>
              <a:t>11/03/2014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1B1EDA9-B7BB-40F0-98DD-F711FFF00640}" type="slidenum">
              <a:rPr lang="en-AU" smtClean="0"/>
              <a:t>‹#›</a:t>
            </a:fld>
            <a:endParaRPr lang="en-AU"/>
          </a:p>
        </p:txBody>
      </p:sp>
    </p:spTree>
    <p:extLst>
      <p:ext uri="{BB962C8B-B14F-4D97-AF65-F5344CB8AC3E}">
        <p14:creationId xmlns:p14="http://schemas.microsoft.com/office/powerpoint/2010/main" val="1213529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581A75-9A7D-4EEE-BDB6-8D44E052F6B0}" type="datetimeFigureOut">
              <a:rPr lang="en-AU" smtClean="0"/>
              <a:t>11/03/2014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1B1EDA9-B7BB-40F0-98DD-F711FFF00640}" type="slidenum">
              <a:rPr lang="en-AU" smtClean="0"/>
              <a:t>‹#›</a:t>
            </a:fld>
            <a:endParaRPr lang="en-AU"/>
          </a:p>
        </p:txBody>
      </p:sp>
    </p:spTree>
    <p:extLst>
      <p:ext uri="{BB962C8B-B14F-4D97-AF65-F5344CB8AC3E}">
        <p14:creationId xmlns:p14="http://schemas.microsoft.com/office/powerpoint/2010/main" val="2899599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581A75-9A7D-4EEE-BDB6-8D44E052F6B0}" type="datetimeFigureOut">
              <a:rPr lang="en-AU" smtClean="0"/>
              <a:t>11/03/2014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1B1EDA9-B7BB-40F0-98DD-F711FFF00640}" type="slidenum">
              <a:rPr lang="en-AU" smtClean="0"/>
              <a:t>‹#›</a:t>
            </a:fld>
            <a:endParaRPr lang="en-AU"/>
          </a:p>
        </p:txBody>
      </p:sp>
    </p:spTree>
    <p:extLst>
      <p:ext uri="{BB962C8B-B14F-4D97-AF65-F5344CB8AC3E}">
        <p14:creationId xmlns:p14="http://schemas.microsoft.com/office/powerpoint/2010/main" val="253556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581A75-9A7D-4EEE-BDB6-8D44E052F6B0}" type="datetimeFigureOut">
              <a:rPr lang="en-AU" smtClean="0"/>
              <a:t>11/03/2014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1B1EDA9-B7BB-40F0-98DD-F711FFF00640}" type="slidenum">
              <a:rPr lang="en-AU" smtClean="0"/>
              <a:t>‹#›</a:t>
            </a:fld>
            <a:endParaRPr lang="en-AU"/>
          </a:p>
        </p:txBody>
      </p:sp>
    </p:spTree>
    <p:extLst>
      <p:ext uri="{BB962C8B-B14F-4D97-AF65-F5344CB8AC3E}">
        <p14:creationId xmlns:p14="http://schemas.microsoft.com/office/powerpoint/2010/main" val="1212932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581A75-9A7D-4EEE-BDB6-8D44E052F6B0}" type="datetimeFigureOut">
              <a:rPr lang="en-AU" smtClean="0"/>
              <a:t>11/03/2014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1EDA9-B7BB-40F0-98DD-F711FFF00640}" type="slidenum">
              <a:rPr lang="en-AU" smtClean="0"/>
              <a:t>‹#›</a:t>
            </a:fld>
            <a:endParaRPr lang="en-AU"/>
          </a:p>
        </p:txBody>
      </p:sp>
    </p:spTree>
    <p:extLst>
      <p:ext uri="{BB962C8B-B14F-4D97-AF65-F5344CB8AC3E}">
        <p14:creationId xmlns:p14="http://schemas.microsoft.com/office/powerpoint/2010/main" val="2019417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96906"/>
            <a:ext cx="8712968" cy="6761851"/>
          </a:xfrm>
          <a:prstGeom prst="rect">
            <a:avLst/>
          </a:prstGeom>
        </p:spPr>
        <p:txBody>
          <a:bodyPr wrap="square">
            <a:spAutoFit/>
          </a:bodyPr>
          <a:lstStyle/>
          <a:p>
            <a:r>
              <a:rPr lang="en-US" sz="1600" b="1" dirty="0" smtClean="0">
                <a:solidFill>
                  <a:srgbClr val="C00000"/>
                </a:solidFill>
              </a:rPr>
              <a:t>Below is a paragraph from a first-year </a:t>
            </a:r>
            <a:r>
              <a:rPr lang="en-US" sz="1600" b="1" dirty="0" smtClean="0">
                <a:solidFill>
                  <a:srgbClr val="C00000"/>
                </a:solidFill>
              </a:rPr>
              <a:t>History </a:t>
            </a:r>
            <a:r>
              <a:rPr lang="en-US" sz="1600" b="1" dirty="0" smtClean="0">
                <a:solidFill>
                  <a:srgbClr val="C00000"/>
                </a:solidFill>
              </a:rPr>
              <a:t>essay. Look at how references have been cited </a:t>
            </a:r>
            <a:r>
              <a:rPr lang="en-US" sz="1600" b="1" dirty="0" smtClean="0">
                <a:solidFill>
                  <a:srgbClr val="C00000"/>
                </a:solidFill>
              </a:rPr>
              <a:t>i</a:t>
            </a:r>
            <a:r>
              <a:rPr lang="en-US" sz="1600" b="1" dirty="0" smtClean="0">
                <a:solidFill>
                  <a:srgbClr val="C00000"/>
                </a:solidFill>
              </a:rPr>
              <a:t>n text </a:t>
            </a:r>
            <a:r>
              <a:rPr lang="en-US" sz="1600" b="1" i="1" dirty="0" smtClean="0">
                <a:solidFill>
                  <a:srgbClr val="C00000"/>
                </a:solidFill>
              </a:rPr>
              <a:t>and</a:t>
            </a:r>
            <a:r>
              <a:rPr lang="en-US" sz="1600" b="1" dirty="0" smtClean="0">
                <a:solidFill>
                  <a:srgbClr val="C00000"/>
                </a:solidFill>
              </a:rPr>
              <a:t> </a:t>
            </a:r>
            <a:r>
              <a:rPr lang="en-US" sz="1600" b="1" dirty="0" smtClean="0">
                <a:solidFill>
                  <a:srgbClr val="C00000"/>
                </a:solidFill>
              </a:rPr>
              <a:t>in the Bibliography. What features </a:t>
            </a:r>
            <a:r>
              <a:rPr lang="en-US" sz="1600" b="1" dirty="0" smtClean="0">
                <a:solidFill>
                  <a:srgbClr val="C00000"/>
                </a:solidFill>
              </a:rPr>
              <a:t>of Harvard </a:t>
            </a:r>
            <a:r>
              <a:rPr lang="en-US" sz="1600" b="1" dirty="0" smtClean="0">
                <a:solidFill>
                  <a:srgbClr val="C00000"/>
                </a:solidFill>
              </a:rPr>
              <a:t>referencing do you notice?</a:t>
            </a:r>
          </a:p>
          <a:p>
            <a:endParaRPr lang="en-US" sz="1400" dirty="0" smtClean="0"/>
          </a:p>
          <a:p>
            <a:r>
              <a:rPr lang="en-US" sz="1600" dirty="0" smtClean="0"/>
              <a:t>There is evidence of veterans from all American wars suffering in various ways after the war. Even World War II, the ‘good war’ saw thousands of servicemen being admitted into VA hospitals for neuropsychiatries disorders</a:t>
            </a:r>
            <a:r>
              <a:rPr lang="en-US" sz="1600" dirty="0" smtClean="0"/>
              <a:t>. </a:t>
            </a:r>
            <a:r>
              <a:rPr lang="en-US" sz="1600" dirty="0" smtClean="0"/>
              <a:t>(Clay 2010, p.308)</a:t>
            </a:r>
            <a:r>
              <a:rPr lang="en-US" sz="1600" dirty="0" smtClean="0"/>
              <a:t> </a:t>
            </a:r>
            <a:r>
              <a:rPr lang="en-US" sz="1600" dirty="0" smtClean="0"/>
              <a:t>However, the collective memory of World War II allowed for war heroes and victory parades and </a:t>
            </a:r>
            <a:r>
              <a:rPr lang="en-US" sz="1600" dirty="0" smtClean="0"/>
              <a:t>according to Levy (1991, p. xviii) of </a:t>
            </a:r>
            <a:r>
              <a:rPr lang="en-US" sz="1600" dirty="0" smtClean="0"/>
              <a:t>all the American wars it  “commanded the most universal, unreserved, and sustained popular approval</a:t>
            </a:r>
            <a:r>
              <a:rPr lang="en-US" sz="1600" dirty="0" smtClean="0"/>
              <a:t>”. </a:t>
            </a:r>
            <a:r>
              <a:rPr lang="en-US" sz="1600" dirty="0" smtClean="0"/>
              <a:t>For Vietnam vets, the war of their generation </a:t>
            </a:r>
            <a:r>
              <a:rPr lang="en-US" sz="1600" dirty="0" smtClean="0"/>
              <a:t>is </a:t>
            </a:r>
            <a:r>
              <a:rPr lang="en-US" sz="1600" dirty="0" err="1" smtClean="0"/>
              <a:t>summarised</a:t>
            </a:r>
            <a:r>
              <a:rPr lang="en-US" sz="1600" dirty="0" smtClean="0"/>
              <a:t> by </a:t>
            </a:r>
            <a:r>
              <a:rPr lang="en-US" sz="1600" dirty="0" err="1" smtClean="0"/>
              <a:t>DeGroot</a:t>
            </a:r>
            <a:r>
              <a:rPr lang="en-US" sz="1600" dirty="0" smtClean="0"/>
              <a:t> (2000, p. 341) as </a:t>
            </a:r>
            <a:r>
              <a:rPr lang="en-US" sz="1600" dirty="0" smtClean="0"/>
              <a:t>“futile at best, at worst an outright defeat</a:t>
            </a:r>
            <a:r>
              <a:rPr lang="en-US" sz="1600" dirty="0" smtClean="0"/>
              <a:t>”. </a:t>
            </a:r>
            <a:r>
              <a:rPr lang="en-US" sz="1600" dirty="0" smtClean="0"/>
              <a:t>During the 1970s veterans generally felt rejected by society, as America tried to forget Vietnam, a cultural phenomenon referred to as '</a:t>
            </a:r>
            <a:r>
              <a:rPr lang="en-US" sz="1600" i="1" dirty="0" smtClean="0"/>
              <a:t>Vietnam Amnesia</a:t>
            </a:r>
            <a:r>
              <a:rPr lang="en-US" sz="1600" i="1" dirty="0" smtClean="0"/>
              <a:t>'</a:t>
            </a:r>
            <a:r>
              <a:rPr lang="en-US" sz="1600" dirty="0" smtClean="0"/>
              <a:t>. (Moser 1990, p. 107) </a:t>
            </a:r>
            <a:r>
              <a:rPr lang="en-US" sz="1600" dirty="0" smtClean="0"/>
              <a:t>The relationship between the perceptions of the war in America and the veterans being able to process their experiences is expressed by Vietnam Veteran and Psychologist Arthur </a:t>
            </a:r>
            <a:r>
              <a:rPr lang="en-US" sz="1600" dirty="0" err="1" smtClean="0"/>
              <a:t>Egendorf</a:t>
            </a:r>
            <a:r>
              <a:rPr lang="en-US" sz="1600" dirty="0" smtClean="0"/>
              <a:t>, as he explains, that for veterans, “the worst pain of all was the doubt raised about the value and worth of the cause for which they suffered</a:t>
            </a:r>
            <a:r>
              <a:rPr lang="en-US" sz="1600" dirty="0" smtClean="0"/>
              <a:t>”. (1985, p.1)</a:t>
            </a:r>
            <a:endParaRPr lang="en-AU" sz="1600" dirty="0" smtClean="0"/>
          </a:p>
          <a:p>
            <a:r>
              <a:rPr lang="en-AU" sz="1600" dirty="0" smtClean="0"/>
              <a:t> </a:t>
            </a:r>
            <a:r>
              <a:rPr lang="en-AU" sz="1600" dirty="0" smtClean="0"/>
              <a:t>__________________________________________________________________________________</a:t>
            </a:r>
            <a:endParaRPr lang="en-AU" sz="1600" dirty="0" smtClean="0"/>
          </a:p>
          <a:p>
            <a:endParaRPr lang="en-AU" sz="1600" dirty="0" smtClean="0"/>
          </a:p>
          <a:p>
            <a:r>
              <a:rPr lang="en-AU" sz="1600" b="1" dirty="0" smtClean="0"/>
              <a:t>Reference List</a:t>
            </a:r>
          </a:p>
          <a:p>
            <a:endParaRPr lang="en-AU" sz="1600" b="1" dirty="0" smtClean="0"/>
          </a:p>
          <a:p>
            <a:pPr marL="457200" indent="-457200">
              <a:lnSpc>
                <a:spcPct val="115000"/>
              </a:lnSpc>
              <a:spcAft>
                <a:spcPts val="1000"/>
              </a:spcAft>
            </a:pPr>
            <a:r>
              <a:rPr lang="en-AU" sz="1600" dirty="0" smtClean="0">
                <a:ea typeface="Calibri"/>
                <a:cs typeface="Times New Roman"/>
              </a:rPr>
              <a:t>Clay, </a:t>
            </a:r>
            <a:r>
              <a:rPr lang="en-AU" sz="1600" dirty="0" smtClean="0">
                <a:ea typeface="Calibri"/>
                <a:cs typeface="Times New Roman"/>
              </a:rPr>
              <a:t>L 2010,  </a:t>
            </a:r>
            <a:r>
              <a:rPr lang="en-AU" sz="1600" dirty="0" smtClean="0">
                <a:ea typeface="Calibri"/>
                <a:cs typeface="Times New Roman"/>
              </a:rPr>
              <a:t>‘The Jaws of War</a:t>
            </a:r>
            <a:r>
              <a:rPr lang="en-AU" sz="1600" dirty="0" smtClean="0">
                <a:ea typeface="Calibri"/>
                <a:cs typeface="Times New Roman"/>
              </a:rPr>
              <a:t>’, </a:t>
            </a:r>
            <a:r>
              <a:rPr lang="en-AU" sz="1600" i="1" dirty="0" err="1" smtClean="0">
                <a:ea typeface="Calibri"/>
                <a:cs typeface="Times New Roman"/>
              </a:rPr>
              <a:t>Sawanee</a:t>
            </a:r>
            <a:r>
              <a:rPr lang="en-AU" sz="1600" i="1" dirty="0" smtClean="0">
                <a:ea typeface="Calibri"/>
                <a:cs typeface="Times New Roman"/>
              </a:rPr>
              <a:t> Review , </a:t>
            </a:r>
            <a:r>
              <a:rPr lang="en-AU" sz="1600" dirty="0" smtClean="0">
                <a:ea typeface="Calibri"/>
                <a:cs typeface="Times New Roman"/>
              </a:rPr>
              <a:t>vol. 118, no. 2, pp. 304-314. </a:t>
            </a:r>
            <a:endParaRPr lang="en-AU" sz="1600" dirty="0" smtClean="0">
              <a:ea typeface="Calibri"/>
              <a:cs typeface="Times New Roman"/>
            </a:endParaRPr>
          </a:p>
          <a:p>
            <a:pPr marL="457200" indent="-457200">
              <a:lnSpc>
                <a:spcPct val="115000"/>
              </a:lnSpc>
              <a:spcAft>
                <a:spcPts val="1000"/>
              </a:spcAft>
            </a:pPr>
            <a:r>
              <a:rPr lang="en-AU" sz="1600" dirty="0" err="1" smtClean="0">
                <a:ea typeface="Calibri"/>
                <a:cs typeface="Times New Roman"/>
              </a:rPr>
              <a:t>DeGroot</a:t>
            </a:r>
            <a:r>
              <a:rPr lang="en-AU" sz="1600" dirty="0" smtClean="0">
                <a:ea typeface="Calibri"/>
                <a:cs typeface="Times New Roman"/>
              </a:rPr>
              <a:t>, </a:t>
            </a:r>
            <a:r>
              <a:rPr lang="en-AU" sz="1600" dirty="0" smtClean="0">
                <a:ea typeface="Calibri"/>
                <a:cs typeface="Times New Roman"/>
              </a:rPr>
              <a:t>C</a:t>
            </a:r>
            <a:r>
              <a:rPr lang="en-AU" sz="1600" dirty="0" smtClean="0">
                <a:ea typeface="Calibri"/>
                <a:cs typeface="Times New Roman"/>
              </a:rPr>
              <a:t> 2000, </a:t>
            </a:r>
            <a:r>
              <a:rPr lang="en-US" sz="1600" i="1" dirty="0" smtClean="0"/>
              <a:t>A </a:t>
            </a:r>
            <a:r>
              <a:rPr lang="en-US" sz="1600" i="1" dirty="0" smtClean="0"/>
              <a:t>Noble Cause? America and the Vietnam </a:t>
            </a:r>
            <a:r>
              <a:rPr lang="en-US" sz="1600" i="1" dirty="0" smtClean="0"/>
              <a:t>War</a:t>
            </a:r>
            <a:r>
              <a:rPr lang="en-US" sz="1600" dirty="0" smtClean="0"/>
              <a:t>, Pearson Education, Harlow</a:t>
            </a:r>
            <a:r>
              <a:rPr lang="en-US" sz="1600" i="1" dirty="0" smtClean="0"/>
              <a:t> </a:t>
            </a:r>
            <a:endParaRPr lang="en-AU" sz="1600" dirty="0" smtClean="0"/>
          </a:p>
          <a:p>
            <a:pPr marL="457200" indent="-457200">
              <a:lnSpc>
                <a:spcPct val="115000"/>
              </a:lnSpc>
              <a:spcAft>
                <a:spcPts val="1000"/>
              </a:spcAft>
            </a:pPr>
            <a:r>
              <a:rPr lang="en-AU" sz="1600" dirty="0" err="1" smtClean="0">
                <a:ea typeface="Calibri"/>
                <a:cs typeface="Times New Roman"/>
              </a:rPr>
              <a:t>Egendon</a:t>
            </a:r>
            <a:r>
              <a:rPr lang="en-AU" sz="1600" dirty="0" smtClean="0">
                <a:ea typeface="Calibri"/>
                <a:cs typeface="Times New Roman"/>
              </a:rPr>
              <a:t>, </a:t>
            </a:r>
            <a:r>
              <a:rPr lang="en-AU" sz="1600" dirty="0" smtClean="0">
                <a:ea typeface="Calibri"/>
                <a:cs typeface="Times New Roman"/>
              </a:rPr>
              <a:t>A 2005, </a:t>
            </a:r>
            <a:r>
              <a:rPr lang="en-US" sz="1600" i="1" dirty="0" smtClean="0"/>
              <a:t>Healing from the War: Trauma and Transformation After </a:t>
            </a:r>
            <a:r>
              <a:rPr lang="en-US" sz="1600" i="1" dirty="0" smtClean="0"/>
              <a:t>Vietnam</a:t>
            </a:r>
            <a:r>
              <a:rPr lang="en-US" sz="1600" i="1" dirty="0" smtClean="0"/>
              <a:t>, </a:t>
            </a:r>
            <a:r>
              <a:rPr lang="en-US" sz="1600" dirty="0" smtClean="0"/>
              <a:t>Houghton </a:t>
            </a:r>
            <a:r>
              <a:rPr lang="en-US" sz="1600" dirty="0" smtClean="0"/>
              <a:t>Mifflin Company, </a:t>
            </a:r>
            <a:r>
              <a:rPr lang="en-US" sz="1600" dirty="0" smtClean="0"/>
              <a:t>Boston</a:t>
            </a:r>
            <a:endParaRPr lang="en-US" sz="1600" dirty="0" smtClean="0"/>
          </a:p>
          <a:p>
            <a:pPr marL="457200" indent="-457200">
              <a:lnSpc>
                <a:spcPct val="115000"/>
              </a:lnSpc>
              <a:spcAft>
                <a:spcPts val="1000"/>
              </a:spcAft>
            </a:pPr>
            <a:r>
              <a:rPr lang="en-US" sz="1600" dirty="0" smtClean="0">
                <a:ea typeface="Calibri"/>
                <a:cs typeface="Times New Roman"/>
              </a:rPr>
              <a:t>Moser, </a:t>
            </a:r>
            <a:r>
              <a:rPr lang="en-US" sz="1600" dirty="0" smtClean="0">
                <a:ea typeface="Calibri"/>
                <a:cs typeface="Times New Roman"/>
              </a:rPr>
              <a:t>R </a:t>
            </a:r>
            <a:r>
              <a:rPr lang="en-US" sz="1600" dirty="0" smtClean="0">
                <a:ea typeface="Calibri"/>
                <a:cs typeface="Times New Roman"/>
              </a:rPr>
              <a:t>1990, </a:t>
            </a:r>
            <a:r>
              <a:rPr lang="en-US" sz="1600" dirty="0" smtClean="0">
                <a:ea typeface="Calibri"/>
                <a:cs typeface="Times New Roman"/>
              </a:rPr>
              <a:t> ‘</a:t>
            </a:r>
            <a:r>
              <a:rPr lang="en-US" sz="1600" dirty="0" err="1" smtClean="0"/>
              <a:t>Talkin</a:t>
            </a:r>
            <a:r>
              <a:rPr lang="en-US" sz="1600" dirty="0" smtClean="0"/>
              <a:t>’ the Vietnam Blues</a:t>
            </a:r>
            <a:r>
              <a:rPr lang="en-US" sz="1600" dirty="0" smtClean="0"/>
              <a:t>’, </a:t>
            </a:r>
            <a:r>
              <a:rPr lang="en-US" sz="1600" dirty="0" smtClean="0"/>
              <a:t>in </a:t>
            </a:r>
            <a:r>
              <a:rPr lang="en-US" sz="1600" dirty="0" smtClean="0"/>
              <a:t>D </a:t>
            </a:r>
            <a:r>
              <a:rPr lang="en-US" sz="1600" dirty="0" smtClean="0"/>
              <a:t>Michael Shafer (ed.), </a:t>
            </a:r>
            <a:r>
              <a:rPr lang="en-US" sz="1600" i="1" dirty="0" smtClean="0"/>
              <a:t>The Legacy: The Vietnam War in the American </a:t>
            </a:r>
            <a:r>
              <a:rPr lang="en-US" sz="1600" i="1" dirty="0" smtClean="0"/>
              <a:t>Imagination</a:t>
            </a:r>
            <a:r>
              <a:rPr lang="en-US" sz="1600" dirty="0" smtClean="0"/>
              <a:t>, Beacon Press, </a:t>
            </a:r>
            <a:r>
              <a:rPr lang="en-US" sz="1600" dirty="0" smtClean="0"/>
              <a:t>Boston, </a:t>
            </a:r>
            <a:r>
              <a:rPr lang="en-AU" sz="1600" dirty="0" smtClean="0"/>
              <a:t>pp</a:t>
            </a:r>
            <a:r>
              <a:rPr lang="en-AU" sz="1600" dirty="0"/>
              <a:t>. </a:t>
            </a:r>
            <a:r>
              <a:rPr lang="en-AU" sz="1600" dirty="0" smtClean="0"/>
              <a:t>32-42.</a:t>
            </a:r>
            <a:endParaRPr lang="en-AU" sz="1600" dirty="0"/>
          </a:p>
        </p:txBody>
      </p:sp>
    </p:spTree>
    <p:extLst>
      <p:ext uri="{BB962C8B-B14F-4D97-AF65-F5344CB8AC3E}">
        <p14:creationId xmlns:p14="http://schemas.microsoft.com/office/powerpoint/2010/main" val="3608350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5272" y="4448"/>
            <a:ext cx="7597352" cy="6042488"/>
          </a:xfrm>
          <a:prstGeom prst="rect">
            <a:avLst/>
          </a:prstGeom>
        </p:spPr>
        <p:txBody>
          <a:bodyPr wrap="square">
            <a:spAutoFit/>
          </a:bodyPr>
          <a:lstStyle/>
          <a:p>
            <a:r>
              <a:rPr lang="en-US" sz="1400" b="1" dirty="0">
                <a:solidFill>
                  <a:srgbClr val="C00000"/>
                </a:solidFill>
              </a:rPr>
              <a:t>Below is a paragraph from a first-year History essay. Look at how references have been cited in text </a:t>
            </a:r>
            <a:r>
              <a:rPr lang="en-US" sz="1400" b="1" i="1" dirty="0">
                <a:solidFill>
                  <a:srgbClr val="C00000"/>
                </a:solidFill>
              </a:rPr>
              <a:t>and</a:t>
            </a:r>
            <a:r>
              <a:rPr lang="en-US" sz="1400" b="1" dirty="0">
                <a:solidFill>
                  <a:srgbClr val="C00000"/>
                </a:solidFill>
              </a:rPr>
              <a:t> in the Bibliography. What features of Harvard referencing do you notice?</a:t>
            </a:r>
          </a:p>
          <a:p>
            <a:endParaRPr lang="en-US" sz="1400" dirty="0"/>
          </a:p>
          <a:p>
            <a:r>
              <a:rPr lang="en-US" sz="1400" dirty="0"/>
              <a:t>There is evidence of veterans from all American wars suffering in various ways after the war. Even World War II, the ‘good war’ saw thousands of servicemen being admitted into VA hospitals for neuropsychiatries disorders. (Clay 2010, p.308) However, the collective memory of World War II allowed for war heroes and victory parades and according to Levy (1991, p. xviii) of all the American wars it  “commanded the most universal, unreserved, and sustained popular approval”. For Vietnam vets, the war of their generation is </a:t>
            </a:r>
            <a:r>
              <a:rPr lang="en-US" sz="1400" dirty="0" err="1"/>
              <a:t>summarised</a:t>
            </a:r>
            <a:r>
              <a:rPr lang="en-US" sz="1400" dirty="0"/>
              <a:t> by </a:t>
            </a:r>
            <a:r>
              <a:rPr lang="en-US" sz="1400" dirty="0" err="1"/>
              <a:t>DeGroot</a:t>
            </a:r>
            <a:r>
              <a:rPr lang="en-US" sz="1400" dirty="0"/>
              <a:t> (2000, p. 341) as “futile at best, at worst an outright defeat”. During the 1970s veterans generally felt rejected by society, as America tried to forget Vietnam, a cultural phenomenon referred to as '</a:t>
            </a:r>
            <a:r>
              <a:rPr lang="en-US" sz="1400" i="1" dirty="0"/>
              <a:t>Vietnam Amnesia'</a:t>
            </a:r>
            <a:r>
              <a:rPr lang="en-US" sz="1400" dirty="0"/>
              <a:t>. (Moser 1990, p. 107) The relationship between the perceptions of the war in America and the veterans being able to process their experiences is expressed by Vietnam Veteran and Psychologist Arthur </a:t>
            </a:r>
            <a:r>
              <a:rPr lang="en-US" sz="1400" dirty="0" err="1"/>
              <a:t>Egendorf</a:t>
            </a:r>
            <a:r>
              <a:rPr lang="en-US" sz="1400" dirty="0"/>
              <a:t>, as he explains, that for veterans, “the worst pain of all was the doubt raised about the value and worth of the cause for which they suffered”. (1985, p.1)</a:t>
            </a:r>
            <a:endParaRPr lang="en-AU" sz="1400" dirty="0"/>
          </a:p>
          <a:p>
            <a:r>
              <a:rPr lang="en-AU" sz="1400" dirty="0"/>
              <a:t> </a:t>
            </a:r>
          </a:p>
          <a:p>
            <a:r>
              <a:rPr lang="en-AU" sz="1400" b="1" dirty="0"/>
              <a:t>Reference </a:t>
            </a:r>
            <a:r>
              <a:rPr lang="en-AU" sz="1400" b="1" dirty="0" smtClean="0"/>
              <a:t>List        </a:t>
            </a:r>
            <a:endParaRPr lang="en-AU" sz="1400" b="1" dirty="0"/>
          </a:p>
          <a:p>
            <a:endParaRPr lang="en-AU" sz="1400" b="1" dirty="0"/>
          </a:p>
          <a:p>
            <a:pPr marL="457200" indent="-457200">
              <a:lnSpc>
                <a:spcPct val="115000"/>
              </a:lnSpc>
              <a:spcAft>
                <a:spcPts val="1000"/>
              </a:spcAft>
            </a:pPr>
            <a:r>
              <a:rPr lang="en-AU" sz="1400" dirty="0">
                <a:ea typeface="Calibri"/>
                <a:cs typeface="Times New Roman"/>
              </a:rPr>
              <a:t>Clay, L 2010,  ‘The Jaws of War’, </a:t>
            </a:r>
            <a:r>
              <a:rPr lang="en-AU" sz="1400" i="1" dirty="0" err="1">
                <a:ea typeface="Calibri"/>
                <a:cs typeface="Times New Roman"/>
              </a:rPr>
              <a:t>Sawanee</a:t>
            </a:r>
            <a:r>
              <a:rPr lang="en-AU" sz="1400" i="1" dirty="0">
                <a:ea typeface="Calibri"/>
                <a:cs typeface="Times New Roman"/>
              </a:rPr>
              <a:t> Review , </a:t>
            </a:r>
            <a:r>
              <a:rPr lang="en-AU" sz="1400" dirty="0">
                <a:ea typeface="Calibri"/>
                <a:cs typeface="Times New Roman"/>
              </a:rPr>
              <a:t>vol. 118, no. 2, pp. 304-314. </a:t>
            </a:r>
          </a:p>
          <a:p>
            <a:pPr marL="457200" indent="-457200">
              <a:lnSpc>
                <a:spcPct val="115000"/>
              </a:lnSpc>
              <a:spcAft>
                <a:spcPts val="1000"/>
              </a:spcAft>
            </a:pPr>
            <a:r>
              <a:rPr lang="en-AU" sz="1400" dirty="0" err="1">
                <a:ea typeface="Calibri"/>
                <a:cs typeface="Times New Roman"/>
              </a:rPr>
              <a:t>DeGroot</a:t>
            </a:r>
            <a:r>
              <a:rPr lang="en-AU" sz="1400" dirty="0">
                <a:ea typeface="Calibri"/>
                <a:cs typeface="Times New Roman"/>
              </a:rPr>
              <a:t>, C 2000, </a:t>
            </a:r>
            <a:r>
              <a:rPr lang="en-US" sz="1400" i="1" dirty="0"/>
              <a:t>A Noble Cause? America and the Vietnam War</a:t>
            </a:r>
            <a:r>
              <a:rPr lang="en-US" sz="1400" dirty="0"/>
              <a:t>, Pearson Education, </a:t>
            </a:r>
            <a:r>
              <a:rPr lang="en-US" sz="1400" dirty="0" smtClean="0"/>
              <a:t>Harlow.</a:t>
            </a:r>
            <a:r>
              <a:rPr lang="en-US" sz="1400" i="1" dirty="0"/>
              <a:t> </a:t>
            </a:r>
            <a:endParaRPr lang="en-AU" sz="1400" dirty="0"/>
          </a:p>
          <a:p>
            <a:pPr marL="457200" indent="-457200">
              <a:lnSpc>
                <a:spcPct val="115000"/>
              </a:lnSpc>
              <a:spcAft>
                <a:spcPts val="1000"/>
              </a:spcAft>
            </a:pPr>
            <a:r>
              <a:rPr lang="en-AU" sz="1400" dirty="0" err="1">
                <a:ea typeface="Calibri"/>
                <a:cs typeface="Times New Roman"/>
              </a:rPr>
              <a:t>Egendon</a:t>
            </a:r>
            <a:r>
              <a:rPr lang="en-AU" sz="1400" dirty="0">
                <a:ea typeface="Calibri"/>
                <a:cs typeface="Times New Roman"/>
              </a:rPr>
              <a:t>, A 2005, </a:t>
            </a:r>
            <a:r>
              <a:rPr lang="en-US" sz="1400" i="1" dirty="0"/>
              <a:t>Healing from the War: Trauma and Transformation After Vietnam, </a:t>
            </a:r>
            <a:r>
              <a:rPr lang="en-US" sz="1400" dirty="0"/>
              <a:t>Houghton Mifflin Company, </a:t>
            </a:r>
            <a:r>
              <a:rPr lang="en-US" sz="1400" dirty="0" smtClean="0"/>
              <a:t>Boston.</a:t>
            </a:r>
            <a:endParaRPr lang="en-US" sz="1400" dirty="0"/>
          </a:p>
          <a:p>
            <a:pPr marL="457200" indent="-457200">
              <a:lnSpc>
                <a:spcPct val="115000"/>
              </a:lnSpc>
              <a:spcAft>
                <a:spcPts val="1000"/>
              </a:spcAft>
            </a:pPr>
            <a:r>
              <a:rPr lang="en-US" sz="1400" dirty="0">
                <a:ea typeface="Calibri"/>
                <a:cs typeface="Times New Roman"/>
              </a:rPr>
              <a:t>Moser, R 1990,  ‘</a:t>
            </a:r>
            <a:r>
              <a:rPr lang="en-US" sz="1400" dirty="0" err="1"/>
              <a:t>Talkin</a:t>
            </a:r>
            <a:r>
              <a:rPr lang="en-US" sz="1400" dirty="0"/>
              <a:t>’ the Vietnam Blues’, in D Michael Shafer (ed.), </a:t>
            </a:r>
            <a:r>
              <a:rPr lang="en-US" sz="1400" i="1" dirty="0"/>
              <a:t>The Legacy: The Vietnam War in the American Imagination</a:t>
            </a:r>
            <a:r>
              <a:rPr lang="en-US" sz="1400" dirty="0"/>
              <a:t>, Beacon </a:t>
            </a:r>
            <a:r>
              <a:rPr lang="en-US" sz="1400" dirty="0" smtClean="0"/>
              <a:t>Press</a:t>
            </a:r>
            <a:r>
              <a:rPr lang="en-US" sz="1400" dirty="0"/>
              <a:t>, Boston, </a:t>
            </a:r>
            <a:r>
              <a:rPr lang="en-AU" sz="1400" dirty="0"/>
              <a:t>pp. 32-42.</a:t>
            </a:r>
            <a:endParaRPr lang="en-AU" sz="1400" dirty="0"/>
          </a:p>
        </p:txBody>
      </p:sp>
      <p:sp>
        <p:nvSpPr>
          <p:cNvPr id="7" name="TextBox 6"/>
          <p:cNvSpPr txBox="1"/>
          <p:nvPr/>
        </p:nvSpPr>
        <p:spPr>
          <a:xfrm>
            <a:off x="2627784" y="3536958"/>
            <a:ext cx="2952328" cy="276999"/>
          </a:xfrm>
          <a:prstGeom prst="rect">
            <a:avLst/>
          </a:prstGeom>
          <a:noFill/>
          <a:ln>
            <a:solidFill>
              <a:srgbClr val="C00000"/>
            </a:solidFill>
          </a:ln>
        </p:spPr>
        <p:txBody>
          <a:bodyPr wrap="square" rtlCol="0">
            <a:spAutoFit/>
          </a:bodyPr>
          <a:lstStyle/>
          <a:p>
            <a:r>
              <a:rPr lang="en-AU" sz="1200" b="1" dirty="0" smtClean="0"/>
              <a:t>‘Reference List’, rather than ‘Bibliography’</a:t>
            </a:r>
            <a:endParaRPr lang="en-AU" sz="1200" b="1" dirty="0"/>
          </a:p>
        </p:txBody>
      </p:sp>
      <p:cxnSp>
        <p:nvCxnSpPr>
          <p:cNvPr id="9" name="Straight Arrow Connector 8"/>
          <p:cNvCxnSpPr/>
          <p:nvPr/>
        </p:nvCxnSpPr>
        <p:spPr>
          <a:xfrm flipH="1" flipV="1">
            <a:off x="1478193" y="3594830"/>
            <a:ext cx="1123036" cy="763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740352" y="692696"/>
            <a:ext cx="1224136" cy="2123658"/>
          </a:xfrm>
          <a:prstGeom prst="rect">
            <a:avLst/>
          </a:prstGeom>
          <a:noFill/>
          <a:ln>
            <a:solidFill>
              <a:srgbClr val="C00000"/>
            </a:solidFill>
          </a:ln>
        </p:spPr>
        <p:txBody>
          <a:bodyPr wrap="square" rtlCol="0">
            <a:spAutoFit/>
          </a:bodyPr>
          <a:lstStyle/>
          <a:p>
            <a:r>
              <a:rPr lang="en-AU" sz="1200" b="1" dirty="0" smtClean="0"/>
              <a:t>In-text citation presented in brackets with </a:t>
            </a:r>
            <a:r>
              <a:rPr lang="en-AU" sz="1200" b="1" dirty="0"/>
              <a:t>a</a:t>
            </a:r>
            <a:r>
              <a:rPr lang="en-AU" sz="1200" b="1" dirty="0" smtClean="0"/>
              <a:t>uthor, date of publication and single page number, from which the information has been paraphrased. </a:t>
            </a:r>
            <a:endParaRPr lang="en-AU" sz="1200" b="1" dirty="0"/>
          </a:p>
        </p:txBody>
      </p:sp>
      <p:cxnSp>
        <p:nvCxnSpPr>
          <p:cNvPr id="12" name="Straight Arrow Connector 11"/>
          <p:cNvCxnSpPr/>
          <p:nvPr/>
        </p:nvCxnSpPr>
        <p:spPr>
          <a:xfrm flipH="1">
            <a:off x="3707904" y="1196752"/>
            <a:ext cx="4104456" cy="720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812360" y="2913711"/>
            <a:ext cx="1224136" cy="1754326"/>
          </a:xfrm>
          <a:prstGeom prst="rect">
            <a:avLst/>
          </a:prstGeom>
          <a:noFill/>
          <a:ln>
            <a:solidFill>
              <a:srgbClr val="C00000"/>
            </a:solidFill>
          </a:ln>
        </p:spPr>
        <p:txBody>
          <a:bodyPr wrap="square" rtlCol="0">
            <a:spAutoFit/>
          </a:bodyPr>
          <a:lstStyle/>
          <a:p>
            <a:r>
              <a:rPr lang="en-AU" sz="1200" b="1" dirty="0" smtClean="0"/>
              <a:t>In-text citation placed directly after author’s name  and BEFORE quotation. Author’s name not repeated in citation.</a:t>
            </a:r>
            <a:endParaRPr lang="en-AU" sz="1200" b="1" dirty="0"/>
          </a:p>
        </p:txBody>
      </p:sp>
      <p:cxnSp>
        <p:nvCxnSpPr>
          <p:cNvPr id="15" name="Straight Arrow Connector 14"/>
          <p:cNvCxnSpPr/>
          <p:nvPr/>
        </p:nvCxnSpPr>
        <p:spPr>
          <a:xfrm flipH="1" flipV="1">
            <a:off x="5940152" y="1556792"/>
            <a:ext cx="1872208" cy="17281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7092280" y="1988840"/>
            <a:ext cx="648072" cy="288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0" y="4141062"/>
            <a:ext cx="215008" cy="1815882"/>
          </a:xfrm>
          <a:prstGeom prst="rect">
            <a:avLst/>
          </a:prstGeom>
          <a:noFill/>
          <a:ln>
            <a:solidFill>
              <a:srgbClr val="C00000"/>
            </a:solidFill>
          </a:ln>
        </p:spPr>
        <p:txBody>
          <a:bodyPr wrap="square" rtlCol="0">
            <a:spAutoFit/>
          </a:bodyPr>
          <a:lstStyle/>
          <a:p>
            <a:r>
              <a:rPr lang="en-AU" sz="1600" b="1" dirty="0" smtClean="0"/>
              <a:t>A</a:t>
            </a:r>
            <a:endParaRPr lang="en-AU" sz="1600" b="1" dirty="0"/>
          </a:p>
          <a:p>
            <a:endParaRPr lang="en-AU" sz="1600" b="1" dirty="0" smtClean="0"/>
          </a:p>
          <a:p>
            <a:endParaRPr lang="en-AU" sz="1600" b="1" dirty="0"/>
          </a:p>
          <a:p>
            <a:endParaRPr lang="en-AU" sz="1600" b="1" dirty="0" smtClean="0"/>
          </a:p>
          <a:p>
            <a:endParaRPr lang="en-AU" sz="1600" b="1" dirty="0"/>
          </a:p>
          <a:p>
            <a:endParaRPr lang="en-AU" sz="1600" b="1" dirty="0"/>
          </a:p>
          <a:p>
            <a:r>
              <a:rPr lang="en-AU" sz="1600" b="1" dirty="0" smtClean="0"/>
              <a:t>Z</a:t>
            </a:r>
            <a:endParaRPr lang="en-AU" sz="1600" b="1" dirty="0"/>
          </a:p>
        </p:txBody>
      </p:sp>
      <p:cxnSp>
        <p:nvCxnSpPr>
          <p:cNvPr id="22" name="Straight Arrow Connector 21"/>
          <p:cNvCxnSpPr/>
          <p:nvPr/>
        </p:nvCxnSpPr>
        <p:spPr>
          <a:xfrm>
            <a:off x="107504" y="4509120"/>
            <a:ext cx="0" cy="1152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39327" y="6082155"/>
            <a:ext cx="2188457" cy="646331"/>
          </a:xfrm>
          <a:prstGeom prst="rect">
            <a:avLst/>
          </a:prstGeom>
          <a:noFill/>
          <a:ln>
            <a:solidFill>
              <a:srgbClr val="C00000"/>
            </a:solidFill>
          </a:ln>
        </p:spPr>
        <p:txBody>
          <a:bodyPr wrap="square" rtlCol="0">
            <a:spAutoFit/>
          </a:bodyPr>
          <a:lstStyle/>
          <a:p>
            <a:r>
              <a:rPr lang="en-AU" sz="1200" b="1" dirty="0" smtClean="0"/>
              <a:t>Author name followed immediately by the DATE of publication</a:t>
            </a:r>
            <a:endParaRPr lang="en-AU" sz="1200" b="1" dirty="0"/>
          </a:p>
        </p:txBody>
      </p:sp>
      <p:cxnSp>
        <p:nvCxnSpPr>
          <p:cNvPr id="27" name="Straight Arrow Connector 26"/>
          <p:cNvCxnSpPr/>
          <p:nvPr/>
        </p:nvCxnSpPr>
        <p:spPr>
          <a:xfrm flipV="1">
            <a:off x="1022275" y="5447038"/>
            <a:ext cx="291556" cy="6200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727077" y="4797152"/>
            <a:ext cx="733611" cy="12997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712955" y="6106047"/>
            <a:ext cx="2188457" cy="461665"/>
          </a:xfrm>
          <a:prstGeom prst="rect">
            <a:avLst/>
          </a:prstGeom>
          <a:noFill/>
          <a:ln>
            <a:solidFill>
              <a:srgbClr val="C00000"/>
            </a:solidFill>
          </a:ln>
        </p:spPr>
        <p:txBody>
          <a:bodyPr wrap="square" rtlCol="0">
            <a:spAutoFit/>
          </a:bodyPr>
          <a:lstStyle/>
          <a:p>
            <a:r>
              <a:rPr lang="en-AU" sz="1200" b="1" dirty="0" smtClean="0"/>
              <a:t>In publication details, NAME of publisher comes before PLACE </a:t>
            </a:r>
            <a:endParaRPr lang="en-AU" sz="1200" b="1" dirty="0"/>
          </a:p>
        </p:txBody>
      </p:sp>
      <p:cxnSp>
        <p:nvCxnSpPr>
          <p:cNvPr id="32" name="Straight Arrow Connector 31"/>
          <p:cNvCxnSpPr/>
          <p:nvPr/>
        </p:nvCxnSpPr>
        <p:spPr>
          <a:xfrm flipH="1" flipV="1">
            <a:off x="3834110" y="5766976"/>
            <a:ext cx="1861035" cy="3799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121322" y="3163331"/>
            <a:ext cx="1565920" cy="1015663"/>
          </a:xfrm>
          <a:prstGeom prst="rect">
            <a:avLst/>
          </a:prstGeom>
          <a:noFill/>
          <a:ln>
            <a:solidFill>
              <a:srgbClr val="C00000"/>
            </a:solidFill>
          </a:ln>
        </p:spPr>
        <p:txBody>
          <a:bodyPr wrap="square" rtlCol="0">
            <a:spAutoFit/>
          </a:bodyPr>
          <a:lstStyle/>
          <a:p>
            <a:r>
              <a:rPr lang="en-AU" sz="1200" b="1" dirty="0" smtClean="0"/>
              <a:t>Journal article reference shows which pages the article starts/ends in journal volume.</a:t>
            </a:r>
            <a:endParaRPr lang="en-AU" sz="1200" b="1" dirty="0"/>
          </a:p>
        </p:txBody>
      </p:sp>
      <p:cxnSp>
        <p:nvCxnSpPr>
          <p:cNvPr id="35" name="Straight Arrow Connector 34"/>
          <p:cNvCxnSpPr/>
          <p:nvPr/>
        </p:nvCxnSpPr>
        <p:spPr>
          <a:xfrm flipH="1">
            <a:off x="5760132" y="3536958"/>
            <a:ext cx="361190" cy="3960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4213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309</Words>
  <Application>Microsoft Office PowerPoint</Application>
  <PresentationFormat>On-screen Show (4:3)</PresentationFormat>
  <Paragraphs>34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Company>La Trobe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Horton</dc:creator>
  <cp:lastModifiedBy>Craig Horton</cp:lastModifiedBy>
  <cp:revision>9</cp:revision>
  <dcterms:created xsi:type="dcterms:W3CDTF">2014-03-11T03:35:56Z</dcterms:created>
  <dcterms:modified xsi:type="dcterms:W3CDTF">2014-03-11T05:26:28Z</dcterms:modified>
</cp:coreProperties>
</file>