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136" autoAdjust="0"/>
  </p:normalViewPr>
  <p:slideViewPr>
    <p:cSldViewPr>
      <p:cViewPr varScale="1">
        <p:scale>
          <a:sx n="85" d="100"/>
          <a:sy n="85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793B-C40D-4752-BFDD-B5E57451E252}" type="datetimeFigureOut">
              <a:rPr lang="en-AU" smtClean="0"/>
              <a:t>11/03/2014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C9B-473F-4066-95A0-4D013A72C5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9052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793B-C40D-4752-BFDD-B5E57451E252}" type="datetimeFigureOut">
              <a:rPr lang="en-AU" smtClean="0"/>
              <a:t>11/03/2014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C9B-473F-4066-95A0-4D013A72C5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156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793B-C40D-4752-BFDD-B5E57451E252}" type="datetimeFigureOut">
              <a:rPr lang="en-AU" smtClean="0"/>
              <a:t>11/03/2014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C9B-473F-4066-95A0-4D013A72C5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6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793B-C40D-4752-BFDD-B5E57451E252}" type="datetimeFigureOut">
              <a:rPr lang="en-AU" smtClean="0"/>
              <a:t>11/03/2014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C9B-473F-4066-95A0-4D013A72C5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220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793B-C40D-4752-BFDD-B5E57451E252}" type="datetimeFigureOut">
              <a:rPr lang="en-AU" smtClean="0"/>
              <a:t>11/03/2014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C9B-473F-4066-95A0-4D013A72C5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905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793B-C40D-4752-BFDD-B5E57451E252}" type="datetimeFigureOut">
              <a:rPr lang="en-AU" smtClean="0"/>
              <a:t>11/03/2014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C9B-473F-4066-95A0-4D013A72C5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928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793B-C40D-4752-BFDD-B5E57451E252}" type="datetimeFigureOut">
              <a:rPr lang="en-AU" smtClean="0"/>
              <a:t>11/03/2014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C9B-473F-4066-95A0-4D013A72C5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903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793B-C40D-4752-BFDD-B5E57451E252}" type="datetimeFigureOut">
              <a:rPr lang="en-AU" smtClean="0"/>
              <a:t>11/03/2014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C9B-473F-4066-95A0-4D013A72C5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919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793B-C40D-4752-BFDD-B5E57451E252}" type="datetimeFigureOut">
              <a:rPr lang="en-AU" smtClean="0"/>
              <a:t>11/03/2014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C9B-473F-4066-95A0-4D013A72C5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537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793B-C40D-4752-BFDD-B5E57451E252}" type="datetimeFigureOut">
              <a:rPr lang="en-AU" smtClean="0"/>
              <a:t>11/03/2014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C9B-473F-4066-95A0-4D013A72C5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966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793B-C40D-4752-BFDD-B5E57451E252}" type="datetimeFigureOut">
              <a:rPr lang="en-AU" smtClean="0"/>
              <a:t>11/03/2014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FC9B-473F-4066-95A0-4D013A72C5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759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9793B-C40D-4752-BFDD-B5E57451E252}" type="datetimeFigureOut">
              <a:rPr lang="en-AU" smtClean="0"/>
              <a:t>11/03/2014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CFC9B-473F-4066-95A0-4D013A72C55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59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8640"/>
            <a:ext cx="7704856" cy="698477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200" b="1" dirty="0" smtClean="0">
                <a:solidFill>
                  <a:srgbClr val="C00000"/>
                </a:solidFill>
              </a:rPr>
              <a:t>Below </a:t>
            </a:r>
            <a:r>
              <a:rPr lang="en-US" sz="1200" b="1" dirty="0">
                <a:solidFill>
                  <a:srgbClr val="C00000"/>
                </a:solidFill>
              </a:rPr>
              <a:t>is </a:t>
            </a:r>
            <a:r>
              <a:rPr lang="en-US" sz="1200" b="1" dirty="0" smtClean="0">
                <a:solidFill>
                  <a:srgbClr val="C00000"/>
                </a:solidFill>
              </a:rPr>
              <a:t>a paragraph from </a:t>
            </a:r>
            <a:r>
              <a:rPr lang="en-US" sz="1200" b="1" dirty="0">
                <a:solidFill>
                  <a:srgbClr val="C00000"/>
                </a:solidFill>
              </a:rPr>
              <a:t>a first-year </a:t>
            </a:r>
            <a:r>
              <a:rPr lang="en-US" sz="1200" b="1" dirty="0" smtClean="0">
                <a:solidFill>
                  <a:srgbClr val="C00000"/>
                </a:solidFill>
              </a:rPr>
              <a:t>Health Science </a:t>
            </a:r>
            <a:r>
              <a:rPr lang="en-US" sz="1200" b="1" smtClean="0">
                <a:solidFill>
                  <a:srgbClr val="C00000"/>
                </a:solidFill>
              </a:rPr>
              <a:t>essay. Look </a:t>
            </a:r>
            <a:r>
              <a:rPr lang="en-US" sz="1200" b="1" dirty="0">
                <a:solidFill>
                  <a:srgbClr val="C00000"/>
                </a:solidFill>
              </a:rPr>
              <a:t>at how references have been cited in the text and in the reference list. What features of APA referencing do you notice</a:t>
            </a:r>
            <a:r>
              <a:rPr lang="en-US" sz="1200" b="1" dirty="0" smtClean="0">
                <a:solidFill>
                  <a:srgbClr val="C00000"/>
                </a:solidFill>
              </a:rPr>
              <a:t>?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200" b="1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AU" sz="1200" dirty="0" smtClean="0"/>
              <a:t>	To ensure this </a:t>
            </a:r>
            <a:r>
              <a:rPr lang="en-AU" sz="1200" dirty="0"/>
              <a:t>quality of care </a:t>
            </a:r>
            <a:r>
              <a:rPr lang="en-AU" sz="1200" dirty="0" smtClean="0"/>
              <a:t>is </a:t>
            </a:r>
            <a:r>
              <a:rPr lang="en-AU" sz="1200" dirty="0"/>
              <a:t>provided, </a:t>
            </a:r>
            <a:r>
              <a:rPr lang="en-AU" sz="1200" dirty="0" smtClean="0"/>
              <a:t>practices </a:t>
            </a:r>
            <a:r>
              <a:rPr lang="en-AU" sz="1200" dirty="0"/>
              <a:t>of  health professionals and </a:t>
            </a:r>
            <a:r>
              <a:rPr lang="en-AU" sz="1200" dirty="0" smtClean="0"/>
              <a:t>organisations must be constantly evaluated (Campbell, Roland, &amp; </a:t>
            </a:r>
            <a:r>
              <a:rPr lang="en-AU" sz="1200" dirty="0" err="1"/>
              <a:t>Buetow</a:t>
            </a:r>
            <a:r>
              <a:rPr lang="en-AU" sz="1200" dirty="0"/>
              <a:t>, </a:t>
            </a:r>
            <a:r>
              <a:rPr lang="en-AU" sz="1200" dirty="0" smtClean="0"/>
              <a:t>2000). </a:t>
            </a:r>
            <a:r>
              <a:rPr lang="en-AU" sz="1200" dirty="0"/>
              <a:t>These evaluations form the basis for the measurement of effective treatment (Palfrey, </a:t>
            </a:r>
            <a:r>
              <a:rPr lang="en-AU" sz="1200" dirty="0" smtClean="0"/>
              <a:t>Thomas, &amp; Phillips</a:t>
            </a:r>
            <a:r>
              <a:rPr lang="en-AU" sz="1200" dirty="0"/>
              <a:t>, </a:t>
            </a:r>
            <a:r>
              <a:rPr lang="en-AU" sz="1200" dirty="0" smtClean="0"/>
              <a:t>2004). This treatment must be provided by physiotherapists within the context of legislation, relating </a:t>
            </a:r>
            <a:r>
              <a:rPr lang="en-AU" sz="1200" dirty="0"/>
              <a:t>to privacy, professional regulation, the work place and liability.  </a:t>
            </a:r>
            <a:r>
              <a:rPr lang="en-AU" sz="1200" dirty="0" smtClean="0"/>
              <a:t>Clear measurement tools are therefore required to </a:t>
            </a:r>
            <a:r>
              <a:rPr lang="en-AU" sz="1200" dirty="0"/>
              <a:t>provide accurate information and data that can be built upon and used </a:t>
            </a:r>
            <a:r>
              <a:rPr lang="en-AU" sz="1200" dirty="0" smtClean="0"/>
              <a:t> to implement benchmarks</a:t>
            </a:r>
            <a:r>
              <a:rPr lang="en-AU" sz="1200" dirty="0"/>
              <a:t>, </a:t>
            </a:r>
            <a:r>
              <a:rPr lang="en-AU" sz="1200" dirty="0" smtClean="0"/>
              <a:t> </a:t>
            </a:r>
            <a:r>
              <a:rPr lang="en-AU" sz="1200" dirty="0"/>
              <a:t>identify gaps in care and observe changes </a:t>
            </a:r>
            <a:r>
              <a:rPr lang="en-AU" sz="1200" dirty="0" smtClean="0"/>
              <a:t>over time </a:t>
            </a:r>
            <a:r>
              <a:rPr lang="en-AU" sz="1200" dirty="0"/>
              <a:t>(</a:t>
            </a:r>
            <a:r>
              <a:rPr lang="en-AU" sz="1200" dirty="0" smtClean="0"/>
              <a:t>Campbell et al., </a:t>
            </a:r>
            <a:r>
              <a:rPr lang="en-AU" sz="1200" dirty="0"/>
              <a:t>2000). </a:t>
            </a:r>
            <a:r>
              <a:rPr lang="en-AU" sz="1200" dirty="0" smtClean="0"/>
              <a:t>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1200" dirty="0"/>
              <a:t>	</a:t>
            </a:r>
            <a:r>
              <a:rPr lang="en-AU" sz="1200" dirty="0" smtClean="0"/>
              <a:t>Another </a:t>
            </a:r>
            <a:r>
              <a:rPr lang="en-AU" sz="1200" dirty="0"/>
              <a:t>important factor </a:t>
            </a:r>
            <a:r>
              <a:rPr lang="en-AU" sz="1200" dirty="0" smtClean="0"/>
              <a:t>involved in the provision of better </a:t>
            </a:r>
            <a:r>
              <a:rPr lang="en-AU" sz="1200" dirty="0"/>
              <a:t>patient </a:t>
            </a:r>
            <a:r>
              <a:rPr lang="en-AU" sz="1200" dirty="0" smtClean="0"/>
              <a:t>outcomes and quality care </a:t>
            </a:r>
            <a:r>
              <a:rPr lang="en-AU" sz="1200" dirty="0"/>
              <a:t>is safety </a:t>
            </a:r>
            <a:r>
              <a:rPr lang="en-AU" sz="1200" dirty="0" smtClean="0"/>
              <a:t>and the minimising of levels </a:t>
            </a:r>
            <a:r>
              <a:rPr lang="en-AU" sz="1200" dirty="0"/>
              <a:t>of </a:t>
            </a:r>
            <a:r>
              <a:rPr lang="en-AU" sz="1200" dirty="0" smtClean="0"/>
              <a:t>risk for patients. </a:t>
            </a:r>
            <a:r>
              <a:rPr lang="en-AU" sz="1200" dirty="0"/>
              <a:t>The Victorian Quality Council [VQC] (2010), describes an adverse event as an incident whereby a patient is harmed as a result of </a:t>
            </a:r>
            <a:r>
              <a:rPr lang="en-AU" sz="1200" dirty="0" smtClean="0"/>
              <a:t>receiving </a:t>
            </a:r>
            <a:r>
              <a:rPr lang="en-AU" sz="1200" dirty="0"/>
              <a:t>healthcare. </a:t>
            </a:r>
            <a:r>
              <a:rPr lang="en-AU" sz="1200" dirty="0" smtClean="0"/>
              <a:t> Approximately 5% of </a:t>
            </a:r>
            <a:r>
              <a:rPr lang="en-AU" sz="1200" dirty="0"/>
              <a:t>all hospital </a:t>
            </a:r>
            <a:r>
              <a:rPr lang="en-AU" sz="1200" dirty="0" smtClean="0"/>
              <a:t>admissions result </a:t>
            </a:r>
            <a:r>
              <a:rPr lang="en-AU" sz="1200" dirty="0"/>
              <a:t>in an adverse event </a:t>
            </a:r>
            <a:r>
              <a:rPr lang="en-AU" sz="1200" dirty="0" smtClean="0"/>
              <a:t>with 34,000 </a:t>
            </a:r>
            <a:r>
              <a:rPr lang="en-AU" sz="1200" dirty="0"/>
              <a:t>patients being harmed each year in Australia (VQC, </a:t>
            </a:r>
            <a:r>
              <a:rPr lang="en-AU" sz="1200" dirty="0" smtClean="0"/>
              <a:t>2010).  </a:t>
            </a:r>
            <a:r>
              <a:rPr lang="en-AU" sz="1200" dirty="0"/>
              <a:t>These alarming statistics </a:t>
            </a:r>
            <a:r>
              <a:rPr lang="en-AU" sz="1200" dirty="0" smtClean="0"/>
              <a:t>highlight </a:t>
            </a:r>
            <a:r>
              <a:rPr lang="en-AU" sz="1200" dirty="0"/>
              <a:t>the need for rigorous quality of care management and measurement in Health and Human Service </a:t>
            </a:r>
            <a:r>
              <a:rPr lang="en-AU" sz="1200" dirty="0" smtClean="0"/>
              <a:t>provision.</a:t>
            </a:r>
          </a:p>
          <a:p>
            <a:pPr marL="0" indent="0">
              <a:lnSpc>
                <a:spcPct val="150000"/>
              </a:lnSpc>
              <a:buNone/>
            </a:pPr>
            <a:endParaRPr lang="en-AU" sz="12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AU" sz="1200" b="1" dirty="0" smtClean="0"/>
              <a:t>References:</a:t>
            </a:r>
          </a:p>
          <a:p>
            <a:pPr marL="0" indent="0">
              <a:buNone/>
            </a:pPr>
            <a:r>
              <a:rPr lang="en-AU" sz="1200" dirty="0"/>
              <a:t>Campbell, S., Roland</a:t>
            </a:r>
            <a:r>
              <a:rPr lang="en-AU" sz="1200" dirty="0" smtClean="0"/>
              <a:t>, M., </a:t>
            </a:r>
            <a:r>
              <a:rPr lang="en-AU" sz="1200" dirty="0"/>
              <a:t>&amp; </a:t>
            </a:r>
            <a:r>
              <a:rPr lang="en-AU" sz="1200" dirty="0" err="1" smtClean="0"/>
              <a:t>Buetow</a:t>
            </a:r>
            <a:r>
              <a:rPr lang="en-AU" sz="1200" dirty="0" smtClean="0"/>
              <a:t>, S. (</a:t>
            </a:r>
            <a:r>
              <a:rPr lang="en-AU" sz="1200" dirty="0"/>
              <a:t>2000</a:t>
            </a:r>
            <a:r>
              <a:rPr lang="en-AU" sz="1200" dirty="0" smtClean="0"/>
              <a:t>).  </a:t>
            </a:r>
            <a:r>
              <a:rPr lang="en-AU" sz="1200" dirty="0"/>
              <a:t>Defining quality of care. </a:t>
            </a:r>
            <a:r>
              <a:rPr lang="en-AU" sz="1200" dirty="0" smtClean="0"/>
              <a:t> </a:t>
            </a:r>
            <a:r>
              <a:rPr lang="en-AU" sz="1200" i="1" dirty="0" smtClean="0"/>
              <a:t>Social </a:t>
            </a:r>
            <a:r>
              <a:rPr lang="en-AU" sz="1200" i="1" dirty="0"/>
              <a:t>Science &amp; </a:t>
            </a:r>
            <a:r>
              <a:rPr lang="en-AU" sz="1200" i="1" dirty="0" smtClean="0"/>
              <a:t>Medicine,</a:t>
            </a:r>
            <a:r>
              <a:rPr lang="en-AU" sz="1200" dirty="0" smtClean="0"/>
              <a:t> 51(11), 1611-1625</a:t>
            </a:r>
            <a:r>
              <a:rPr lang="en-AU" sz="1200" dirty="0"/>
              <a:t>. </a:t>
            </a:r>
            <a:r>
              <a:rPr lang="en-AU" sz="1200" dirty="0" smtClean="0"/>
              <a:t>	 doi.org/10.1016/S0277-9536(00)00057-5</a:t>
            </a:r>
            <a:r>
              <a:rPr lang="en-AU" sz="1200" dirty="0"/>
              <a:t>.</a:t>
            </a:r>
          </a:p>
          <a:p>
            <a:pPr marL="0" indent="0">
              <a:buNone/>
            </a:pPr>
            <a:r>
              <a:rPr lang="en-AU" sz="1200" dirty="0" smtClean="0"/>
              <a:t>Palfrey</a:t>
            </a:r>
            <a:r>
              <a:rPr lang="en-AU" sz="1200" dirty="0"/>
              <a:t>, C., Thomas, P</a:t>
            </a:r>
            <a:r>
              <a:rPr lang="en-AU" sz="1200" dirty="0" smtClean="0"/>
              <a:t>., </a:t>
            </a:r>
            <a:r>
              <a:rPr lang="en-AU" sz="1200" dirty="0"/>
              <a:t>&amp; Phillips, C. (2004). </a:t>
            </a:r>
            <a:r>
              <a:rPr lang="en-AU" sz="1200" i="1" dirty="0"/>
              <a:t>Effective </a:t>
            </a:r>
            <a:r>
              <a:rPr lang="en-AU" sz="1200" i="1" dirty="0" smtClean="0"/>
              <a:t>health </a:t>
            </a:r>
            <a:r>
              <a:rPr lang="en-AU" sz="1200" i="1" dirty="0"/>
              <a:t>c</a:t>
            </a:r>
            <a:r>
              <a:rPr lang="en-AU" sz="1200" i="1" dirty="0" smtClean="0"/>
              <a:t>are management</a:t>
            </a:r>
            <a:r>
              <a:rPr lang="en-AU" sz="1200" dirty="0"/>
              <a:t>:</a:t>
            </a:r>
            <a:r>
              <a:rPr lang="en-AU" sz="1200" dirty="0" smtClean="0"/>
              <a:t> </a:t>
            </a:r>
            <a:r>
              <a:rPr lang="en-AU" sz="1200" i="1" dirty="0"/>
              <a:t>An evaluative </a:t>
            </a:r>
            <a:r>
              <a:rPr lang="en-AU" sz="1200" i="1" dirty="0" smtClean="0"/>
              <a:t>approach</a:t>
            </a:r>
            <a:r>
              <a:rPr lang="en-AU" sz="1200" dirty="0"/>
              <a:t>.</a:t>
            </a:r>
            <a:r>
              <a:rPr lang="en-AU" sz="1200" dirty="0" smtClean="0"/>
              <a:t>  Oxford:	Blackwell.</a:t>
            </a:r>
          </a:p>
          <a:p>
            <a:pPr marL="0" indent="0">
              <a:buNone/>
            </a:pPr>
            <a:r>
              <a:rPr lang="en-AU" sz="1200" dirty="0" smtClean="0"/>
              <a:t>The Victorian </a:t>
            </a:r>
            <a:r>
              <a:rPr lang="en-AU" sz="1200" dirty="0"/>
              <a:t>Quality </a:t>
            </a:r>
            <a:r>
              <a:rPr lang="en-AU" sz="1200" dirty="0" smtClean="0"/>
              <a:t>Council. (2010</a:t>
            </a:r>
            <a:r>
              <a:rPr lang="en-AU" sz="1200" dirty="0"/>
              <a:t>). </a:t>
            </a:r>
            <a:r>
              <a:rPr lang="en-AU" sz="1200" dirty="0" smtClean="0"/>
              <a:t> </a:t>
            </a:r>
            <a:r>
              <a:rPr lang="en-AU" sz="1200" i="1" dirty="0" smtClean="0"/>
              <a:t>Introduction </a:t>
            </a:r>
            <a:r>
              <a:rPr lang="en-AU" sz="1200" i="1" dirty="0"/>
              <a:t>to safety and </a:t>
            </a:r>
            <a:r>
              <a:rPr lang="en-AU" sz="1200" i="1" dirty="0" smtClean="0"/>
              <a:t>quality </a:t>
            </a:r>
            <a:r>
              <a:rPr lang="en-AU" sz="1200" i="1" dirty="0"/>
              <a:t>p</a:t>
            </a:r>
            <a:r>
              <a:rPr lang="en-AU" sz="1200" i="1" dirty="0" smtClean="0"/>
              <a:t>rinciples</a:t>
            </a:r>
            <a:r>
              <a:rPr lang="en-AU" sz="1200" i="1" dirty="0"/>
              <a:t>: Adverse </a:t>
            </a:r>
            <a:r>
              <a:rPr lang="en-AU" sz="1200" i="1" dirty="0" smtClean="0"/>
              <a:t>events</a:t>
            </a:r>
            <a:r>
              <a:rPr lang="en-AU" sz="1200" dirty="0" smtClean="0"/>
              <a:t>. </a:t>
            </a:r>
            <a:r>
              <a:rPr lang="en-AU" sz="1200" dirty="0"/>
              <a:t>Retrieved from: </a:t>
            </a:r>
            <a:endParaRPr lang="en-AU" sz="1200" dirty="0" smtClean="0"/>
          </a:p>
          <a:p>
            <a:pPr marL="0" indent="0">
              <a:buNone/>
            </a:pPr>
            <a:r>
              <a:rPr lang="en-AU" sz="1200" dirty="0" smtClean="0"/>
              <a:t>	http://www.health.vic.gov.au/qualitycouncil/safetymodule/page04.htm</a:t>
            </a:r>
          </a:p>
          <a:p>
            <a:pPr marL="0" indent="0">
              <a:buNone/>
            </a:pPr>
            <a:endParaRPr lang="en-AU" sz="1200" b="1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93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186" y="188640"/>
            <a:ext cx="7894246" cy="698477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AU" sz="1200" dirty="0" smtClean="0"/>
              <a:t>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1200" dirty="0"/>
              <a:t>	</a:t>
            </a:r>
            <a:r>
              <a:rPr lang="en-AU" sz="1200" dirty="0" smtClean="0"/>
              <a:t>To ensure this </a:t>
            </a:r>
            <a:r>
              <a:rPr lang="en-AU" sz="1200" dirty="0"/>
              <a:t>quality of care </a:t>
            </a:r>
            <a:r>
              <a:rPr lang="en-AU" sz="1200" dirty="0" smtClean="0"/>
              <a:t>is </a:t>
            </a:r>
            <a:r>
              <a:rPr lang="en-AU" sz="1200" dirty="0"/>
              <a:t>provided, </a:t>
            </a:r>
            <a:r>
              <a:rPr lang="en-AU" sz="1200" dirty="0" smtClean="0"/>
              <a:t>practices </a:t>
            </a:r>
            <a:r>
              <a:rPr lang="en-AU" sz="1200" dirty="0"/>
              <a:t>of  health professionals and </a:t>
            </a:r>
            <a:r>
              <a:rPr lang="en-AU" sz="1200" dirty="0" smtClean="0"/>
              <a:t>organisations must be constantly evaluated (Campbell, Roland, &amp; </a:t>
            </a:r>
            <a:r>
              <a:rPr lang="en-AU" sz="1200" dirty="0" err="1"/>
              <a:t>Buetow</a:t>
            </a:r>
            <a:r>
              <a:rPr lang="en-AU" sz="1200" dirty="0"/>
              <a:t>, </a:t>
            </a:r>
            <a:r>
              <a:rPr lang="en-AU" sz="1200" dirty="0" smtClean="0"/>
              <a:t>2000). </a:t>
            </a:r>
            <a:r>
              <a:rPr lang="en-AU" sz="1200" dirty="0"/>
              <a:t>These evaluations form the basis for the measurement of effective treatment (Palfrey, </a:t>
            </a:r>
            <a:r>
              <a:rPr lang="en-AU" sz="1200" dirty="0" smtClean="0"/>
              <a:t>Thomas, &amp; Phillips</a:t>
            </a:r>
            <a:r>
              <a:rPr lang="en-AU" sz="1200" dirty="0"/>
              <a:t>, </a:t>
            </a:r>
            <a:r>
              <a:rPr lang="en-AU" sz="1200" dirty="0" smtClean="0"/>
              <a:t>2004). This treatment must be provided by physiotherapists within the context of legislation, relating </a:t>
            </a:r>
            <a:r>
              <a:rPr lang="en-AU" sz="1200" dirty="0"/>
              <a:t>to privacy, professional regulation, the work place and liability.  </a:t>
            </a:r>
            <a:r>
              <a:rPr lang="en-AU" sz="1200" dirty="0" smtClean="0"/>
              <a:t>Clear measurement tools are therefore required to </a:t>
            </a:r>
            <a:r>
              <a:rPr lang="en-AU" sz="1200" dirty="0"/>
              <a:t>provide accurate information and data that can be built upon and used </a:t>
            </a:r>
            <a:r>
              <a:rPr lang="en-AU" sz="1200" dirty="0" smtClean="0"/>
              <a:t> to implement benchmarks</a:t>
            </a:r>
            <a:r>
              <a:rPr lang="en-AU" sz="1200" dirty="0"/>
              <a:t>, </a:t>
            </a:r>
            <a:r>
              <a:rPr lang="en-AU" sz="1200" dirty="0" smtClean="0"/>
              <a:t> </a:t>
            </a:r>
            <a:r>
              <a:rPr lang="en-AU" sz="1200" dirty="0"/>
              <a:t>identify gaps in care and observe changes </a:t>
            </a:r>
            <a:r>
              <a:rPr lang="en-AU" sz="1200" dirty="0" smtClean="0"/>
              <a:t>over time </a:t>
            </a:r>
            <a:r>
              <a:rPr lang="en-AU" sz="1200" dirty="0"/>
              <a:t>(</a:t>
            </a:r>
            <a:r>
              <a:rPr lang="en-AU" sz="1200" dirty="0" smtClean="0"/>
              <a:t>Campbell et al., </a:t>
            </a:r>
            <a:r>
              <a:rPr lang="en-AU" sz="1200" dirty="0"/>
              <a:t>2000). </a:t>
            </a:r>
            <a:r>
              <a:rPr lang="en-AU" sz="1200" dirty="0" smtClean="0"/>
              <a:t>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1200" dirty="0"/>
              <a:t>	</a:t>
            </a:r>
            <a:r>
              <a:rPr lang="en-AU" sz="1200" dirty="0" smtClean="0"/>
              <a:t>Another </a:t>
            </a:r>
            <a:r>
              <a:rPr lang="en-AU" sz="1200" dirty="0"/>
              <a:t>important factor </a:t>
            </a:r>
            <a:r>
              <a:rPr lang="en-AU" sz="1200" dirty="0" smtClean="0"/>
              <a:t>involved in the provision of better </a:t>
            </a:r>
            <a:r>
              <a:rPr lang="en-AU" sz="1200" dirty="0"/>
              <a:t>patient </a:t>
            </a:r>
            <a:r>
              <a:rPr lang="en-AU" sz="1200" dirty="0" smtClean="0"/>
              <a:t>outcomes and quality care </a:t>
            </a:r>
            <a:r>
              <a:rPr lang="en-AU" sz="1200" dirty="0"/>
              <a:t>is safety </a:t>
            </a:r>
            <a:r>
              <a:rPr lang="en-AU" sz="1200" dirty="0" smtClean="0"/>
              <a:t>and the minimising of levels </a:t>
            </a:r>
            <a:r>
              <a:rPr lang="en-AU" sz="1200" dirty="0"/>
              <a:t>of </a:t>
            </a:r>
            <a:r>
              <a:rPr lang="en-AU" sz="1200" dirty="0" smtClean="0"/>
              <a:t>risk for patients. </a:t>
            </a:r>
            <a:r>
              <a:rPr lang="en-AU" sz="1200" dirty="0"/>
              <a:t>The Victorian Quality Council [VQC] (2010), describes an adverse event as an incident whereby a patient is harmed as a result of </a:t>
            </a:r>
            <a:r>
              <a:rPr lang="en-AU" sz="1200" dirty="0" smtClean="0"/>
              <a:t>receiving </a:t>
            </a:r>
            <a:r>
              <a:rPr lang="en-AU" sz="1200" dirty="0"/>
              <a:t>healthcare. </a:t>
            </a:r>
            <a:r>
              <a:rPr lang="en-AU" sz="1200" dirty="0" smtClean="0"/>
              <a:t> Approximately 5% of </a:t>
            </a:r>
            <a:r>
              <a:rPr lang="en-AU" sz="1200" dirty="0"/>
              <a:t>all hospital </a:t>
            </a:r>
            <a:r>
              <a:rPr lang="en-AU" sz="1200" dirty="0" smtClean="0"/>
              <a:t>admissions result </a:t>
            </a:r>
            <a:r>
              <a:rPr lang="en-AU" sz="1200" dirty="0"/>
              <a:t>in an adverse event </a:t>
            </a:r>
            <a:r>
              <a:rPr lang="en-AU" sz="1200" dirty="0" smtClean="0"/>
              <a:t>with 34,000 </a:t>
            </a:r>
            <a:r>
              <a:rPr lang="en-AU" sz="1200" dirty="0"/>
              <a:t>patients being harmed each year in Australia (VQC, </a:t>
            </a:r>
            <a:r>
              <a:rPr lang="en-AU" sz="1200" dirty="0" smtClean="0"/>
              <a:t>2010).  </a:t>
            </a:r>
            <a:r>
              <a:rPr lang="en-AU" sz="1200" dirty="0"/>
              <a:t>These alarming statistics </a:t>
            </a:r>
            <a:r>
              <a:rPr lang="en-AU" sz="1200" dirty="0" smtClean="0"/>
              <a:t>highlight </a:t>
            </a:r>
            <a:r>
              <a:rPr lang="en-AU" sz="1200" dirty="0"/>
              <a:t>the need for rigorous quality of care management and measurement in Health and Human Service </a:t>
            </a:r>
            <a:r>
              <a:rPr lang="en-AU" sz="1200" dirty="0" smtClean="0"/>
              <a:t>provision.</a:t>
            </a:r>
          </a:p>
          <a:p>
            <a:pPr marL="0" indent="0">
              <a:lnSpc>
                <a:spcPct val="150000"/>
              </a:lnSpc>
              <a:buNone/>
            </a:pPr>
            <a:endParaRPr lang="en-AU" sz="12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AU" sz="1200" b="1" dirty="0" smtClean="0"/>
              <a:t>References: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1200" dirty="0"/>
              <a:t>Campbell, S., </a:t>
            </a:r>
            <a:r>
              <a:rPr lang="en-AU" sz="1200" dirty="0" err="1"/>
              <a:t>Roland,M</a:t>
            </a:r>
            <a:r>
              <a:rPr lang="en-AU" sz="1200" dirty="0" smtClean="0"/>
              <a:t>., </a:t>
            </a:r>
            <a:r>
              <a:rPr lang="en-AU" sz="1200" dirty="0"/>
              <a:t>&amp; </a:t>
            </a:r>
            <a:r>
              <a:rPr lang="en-AU" sz="1200" dirty="0" err="1" smtClean="0"/>
              <a:t>Buetow</a:t>
            </a:r>
            <a:r>
              <a:rPr lang="en-AU" sz="1200" dirty="0" smtClean="0"/>
              <a:t>, S. (</a:t>
            </a:r>
            <a:r>
              <a:rPr lang="en-AU" sz="1200" dirty="0"/>
              <a:t>2000</a:t>
            </a:r>
            <a:r>
              <a:rPr lang="en-AU" sz="1200" dirty="0" smtClean="0"/>
              <a:t>).  </a:t>
            </a:r>
            <a:r>
              <a:rPr lang="en-AU" sz="1200" dirty="0"/>
              <a:t>Defining quality of care. </a:t>
            </a:r>
            <a:r>
              <a:rPr lang="en-AU" sz="1200" dirty="0" smtClean="0"/>
              <a:t> </a:t>
            </a:r>
            <a:r>
              <a:rPr lang="en-AU" sz="1200" i="1" dirty="0" smtClean="0"/>
              <a:t>Social </a:t>
            </a:r>
            <a:r>
              <a:rPr lang="en-AU" sz="1200" i="1" dirty="0"/>
              <a:t>Science &amp; </a:t>
            </a:r>
            <a:r>
              <a:rPr lang="en-AU" sz="1200" i="1" dirty="0" smtClean="0"/>
              <a:t>Medicine,</a:t>
            </a:r>
            <a:r>
              <a:rPr lang="en-AU" sz="1200" dirty="0" smtClean="0"/>
              <a:t> 51(11), 1611-1625</a:t>
            </a:r>
            <a:r>
              <a:rPr lang="en-AU" sz="1200" dirty="0"/>
              <a:t>. </a:t>
            </a:r>
            <a:r>
              <a:rPr lang="en-AU" sz="1200" dirty="0" smtClean="0"/>
              <a:t>	 	doi.org/10.1016/S0277-9536(00)00057-5</a:t>
            </a:r>
            <a:r>
              <a:rPr lang="en-AU" sz="12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1200" dirty="0" smtClean="0"/>
              <a:t>Palfrey</a:t>
            </a:r>
            <a:r>
              <a:rPr lang="en-AU" sz="1200" dirty="0"/>
              <a:t>, C., Thomas, P</a:t>
            </a:r>
            <a:r>
              <a:rPr lang="en-AU" sz="1200" dirty="0" smtClean="0"/>
              <a:t>., </a:t>
            </a:r>
            <a:r>
              <a:rPr lang="en-AU" sz="1200" dirty="0"/>
              <a:t>&amp; Phillips, C. (2004). </a:t>
            </a:r>
            <a:r>
              <a:rPr lang="en-AU" sz="1200" i="1" dirty="0"/>
              <a:t>Effective </a:t>
            </a:r>
            <a:r>
              <a:rPr lang="en-AU" sz="1200" i="1" dirty="0" smtClean="0"/>
              <a:t>health </a:t>
            </a:r>
            <a:r>
              <a:rPr lang="en-AU" sz="1200" i="1" dirty="0"/>
              <a:t>c</a:t>
            </a:r>
            <a:r>
              <a:rPr lang="en-AU" sz="1200" i="1" dirty="0" smtClean="0"/>
              <a:t>are management</a:t>
            </a:r>
            <a:r>
              <a:rPr lang="en-AU" sz="1200" dirty="0"/>
              <a:t>:</a:t>
            </a:r>
            <a:r>
              <a:rPr lang="en-AU" sz="1200" dirty="0" smtClean="0"/>
              <a:t> </a:t>
            </a:r>
            <a:r>
              <a:rPr lang="en-AU" sz="1200" i="1" dirty="0"/>
              <a:t>An evaluative </a:t>
            </a:r>
            <a:r>
              <a:rPr lang="en-AU" sz="1200" i="1" dirty="0" smtClean="0"/>
              <a:t>approach</a:t>
            </a:r>
            <a:r>
              <a:rPr lang="en-AU" sz="1200" dirty="0"/>
              <a:t>.</a:t>
            </a:r>
            <a:r>
              <a:rPr lang="en-AU" sz="1200" dirty="0" smtClean="0"/>
              <a:t>  Oxford:	Blackwell.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1200" dirty="0" smtClean="0"/>
              <a:t>The Victorian </a:t>
            </a:r>
            <a:r>
              <a:rPr lang="en-AU" sz="1200" dirty="0"/>
              <a:t>Quality </a:t>
            </a:r>
            <a:r>
              <a:rPr lang="en-AU" sz="1200" dirty="0" smtClean="0"/>
              <a:t>Council. (2010</a:t>
            </a:r>
            <a:r>
              <a:rPr lang="en-AU" sz="1200" dirty="0"/>
              <a:t>). </a:t>
            </a:r>
            <a:r>
              <a:rPr lang="en-AU" sz="1200" dirty="0" smtClean="0"/>
              <a:t> </a:t>
            </a:r>
            <a:r>
              <a:rPr lang="en-AU" sz="1200" i="1" dirty="0" smtClean="0"/>
              <a:t>Introduction </a:t>
            </a:r>
            <a:r>
              <a:rPr lang="en-AU" sz="1200" i="1" dirty="0"/>
              <a:t>to safety and </a:t>
            </a:r>
            <a:r>
              <a:rPr lang="en-AU" sz="1200" i="1" dirty="0" smtClean="0"/>
              <a:t>quality </a:t>
            </a:r>
            <a:r>
              <a:rPr lang="en-AU" sz="1200" i="1" dirty="0"/>
              <a:t>p</a:t>
            </a:r>
            <a:r>
              <a:rPr lang="en-AU" sz="1200" i="1" dirty="0" smtClean="0"/>
              <a:t>rinciples</a:t>
            </a:r>
            <a:r>
              <a:rPr lang="en-AU" sz="1200" i="1" dirty="0"/>
              <a:t>: Adverse </a:t>
            </a:r>
            <a:r>
              <a:rPr lang="en-AU" sz="1200" i="1" dirty="0" smtClean="0"/>
              <a:t>events</a:t>
            </a:r>
            <a:r>
              <a:rPr lang="en-AU" sz="1200" dirty="0" smtClean="0"/>
              <a:t>. </a:t>
            </a:r>
            <a:r>
              <a:rPr lang="en-AU" sz="1200" dirty="0"/>
              <a:t>Retrieved from: </a:t>
            </a:r>
            <a:endParaRPr lang="en-AU" sz="12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AU" sz="1200" dirty="0" smtClean="0"/>
              <a:t>	http://www.health.vic.gov.au/qualitycouncil/safetymodule/page04.htm</a:t>
            </a:r>
          </a:p>
          <a:p>
            <a:pPr marL="0" indent="0">
              <a:lnSpc>
                <a:spcPct val="150000"/>
              </a:lnSpc>
              <a:buNone/>
            </a:pPr>
            <a:endParaRPr lang="en-AU" sz="1200" b="1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856728" y="81861"/>
            <a:ext cx="1656184" cy="2462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Surnames only, no initials</a:t>
            </a:r>
            <a:endParaRPr lang="en-AU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4427984" y="77252"/>
            <a:ext cx="1512168" cy="2462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1000" dirty="0"/>
              <a:t>U</a:t>
            </a:r>
            <a:r>
              <a:rPr lang="en-AU" sz="1000" dirty="0" smtClean="0"/>
              <a:t>se ‘&amp;’ NOT ‘and’</a:t>
            </a:r>
            <a:endParaRPr lang="en-AU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8279904" y="1448620"/>
            <a:ext cx="864096" cy="224676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The Campbell reference has 3 authors, so include all 3 authors in the first citation and shorten to Campbell et al. in subsequent citations</a:t>
            </a:r>
            <a:endParaRPr lang="en-AU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230064" y="4193412"/>
            <a:ext cx="288032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A</a:t>
            </a:r>
          </a:p>
          <a:p>
            <a:endParaRPr lang="en-AU" sz="1000" dirty="0" smtClean="0"/>
          </a:p>
          <a:p>
            <a:endParaRPr lang="en-AU" sz="1000" dirty="0" smtClean="0"/>
          </a:p>
          <a:p>
            <a:r>
              <a:rPr lang="en-AU" sz="1000" dirty="0" smtClean="0"/>
              <a:t>Z</a:t>
            </a:r>
            <a:endParaRPr lang="en-AU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17349" y="5280462"/>
            <a:ext cx="713462" cy="11695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000" dirty="0" smtClean="0"/>
              <a:t>BUT</a:t>
            </a:r>
          </a:p>
          <a:p>
            <a:r>
              <a:rPr lang="en-AU" sz="1000" dirty="0" smtClean="0"/>
              <a:t>Don’t change order of authors within a reference</a:t>
            </a:r>
            <a:endParaRPr lang="en-AU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7412378" y="5101353"/>
            <a:ext cx="1584176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For books include place published and publisher</a:t>
            </a:r>
            <a:endParaRPr lang="en-AU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5940151" y="4530316"/>
            <a:ext cx="2800037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Book titles in italics.</a:t>
            </a:r>
            <a:r>
              <a:rPr lang="en-AU" sz="1000" dirty="0"/>
              <a:t> </a:t>
            </a:r>
            <a:r>
              <a:rPr lang="en-AU" sz="1000" dirty="0" smtClean="0"/>
              <a:t> Capitalise first word only &amp; words after a colon :</a:t>
            </a:r>
            <a:endParaRPr lang="en-AU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1404446" y="6143419"/>
            <a:ext cx="2664296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To create hanging indent in Word: Home/Paragraph/Indentation/Special/Hanging</a:t>
            </a:r>
            <a:endParaRPr lang="en-AU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3835987" y="3619152"/>
            <a:ext cx="2088232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For journals, include name of article but write name of journal in italics</a:t>
            </a:r>
            <a:endParaRPr lang="en-AU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6651957" y="3739595"/>
            <a:ext cx="2088232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For journals, include volume, issue and page numbers of article</a:t>
            </a:r>
            <a:endParaRPr lang="en-AU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7090669" y="5828978"/>
            <a:ext cx="1872208" cy="2462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For webpages include the  URL</a:t>
            </a:r>
            <a:endParaRPr lang="en-AU" sz="10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188876" y="429924"/>
            <a:ext cx="150876" cy="478796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275856" y="378930"/>
            <a:ext cx="1584176" cy="529790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439526" y="1988840"/>
            <a:ext cx="2764940" cy="72008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3927358" y="1042858"/>
            <a:ext cx="4136522" cy="811524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463130" y="3739595"/>
            <a:ext cx="793803" cy="540359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9526" y="4049332"/>
            <a:ext cx="37719" cy="243764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6804249" y="4139705"/>
            <a:ext cx="572841" cy="140249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6084168" y="5952088"/>
            <a:ext cx="931063" cy="20236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7268520" y="5101352"/>
            <a:ext cx="108570" cy="271863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5076056" y="4559443"/>
            <a:ext cx="848163" cy="370983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1224345" y="5301408"/>
            <a:ext cx="385037" cy="842011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 flipV="1">
            <a:off x="1224345" y="5902334"/>
            <a:ext cx="385037" cy="241086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677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145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La Trobe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</dc:title>
  <dc:creator>Janet Muller</dc:creator>
  <cp:lastModifiedBy>Ally Healy</cp:lastModifiedBy>
  <cp:revision>31</cp:revision>
  <dcterms:created xsi:type="dcterms:W3CDTF">2014-03-03T04:55:01Z</dcterms:created>
  <dcterms:modified xsi:type="dcterms:W3CDTF">2014-03-11T03:02:05Z</dcterms:modified>
</cp:coreProperties>
</file>