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0" r:id="rId2"/>
    <p:sldId id="274" r:id="rId3"/>
    <p:sldId id="277" r:id="rId4"/>
    <p:sldId id="278" r:id="rId5"/>
    <p:sldId id="279" r:id="rId6"/>
    <p:sldId id="280" r:id="rId7"/>
    <p:sldId id="281" r:id="rId8"/>
    <p:sldId id="283" r:id="rId9"/>
    <p:sldId id="304" r:id="rId10"/>
    <p:sldId id="302" r:id="rId11"/>
    <p:sldId id="275" r:id="rId12"/>
    <p:sldId id="305" r:id="rId13"/>
    <p:sldId id="30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Taft" initials="AT" lastIdx="8" clrIdx="0">
    <p:extLst>
      <p:ext uri="{19B8F6BF-5375-455C-9EA6-DF929625EA0E}">
        <p15:presenceInfo xmlns:p15="http://schemas.microsoft.com/office/powerpoint/2012/main" userId="S-1-5-21-839522115-2147074499-499215656-27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425" autoAdjust="0"/>
  </p:normalViewPr>
  <p:slideViewPr>
    <p:cSldViewPr snapToGrid="0" snapToObjects="1">
      <p:cViewPr varScale="1">
        <p:scale>
          <a:sx n="41" d="100"/>
          <a:sy n="41" d="100"/>
        </p:scale>
        <p:origin x="2000" y="28"/>
      </p:cViewPr>
      <p:guideLst>
        <p:guide orient="horz" pos="2160"/>
        <p:guide pos="2880"/>
      </p:guideLst>
    </p:cSldViewPr>
  </p:slideViewPr>
  <p:notesTextViewPr>
    <p:cViewPr>
      <p:scale>
        <a:sx n="100" d="100"/>
        <a:sy n="100" d="100"/>
      </p:scale>
      <p:origin x="0" y="-492"/>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DFA2FE-D3E2-4430-9A48-060200BEE66D}" type="datetimeFigureOut">
              <a:rPr lang="en-US" smtClean="0"/>
              <a:t>7/9/2020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7C041F-76E3-4B40-8B96-70A9DCD8F930}" type="slidenum">
              <a:rPr lang="en-US" smtClean="0"/>
              <a:t>‹#›</a:t>
            </a:fld>
            <a:endParaRPr lang="en-US"/>
          </a:p>
        </p:txBody>
      </p:sp>
    </p:spTree>
    <p:extLst>
      <p:ext uri="{BB962C8B-B14F-4D97-AF65-F5344CB8AC3E}">
        <p14:creationId xmlns:p14="http://schemas.microsoft.com/office/powerpoint/2010/main" val="3637149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D5Pgnsw-xX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prstClr val="black"/>
                </a:solidFill>
              </a:rPr>
              <a:t>At the end of this session students should be able to demonstrate knowledge of:</a:t>
            </a:r>
          </a:p>
          <a:p>
            <a:pPr marL="171450" indent="-171450">
              <a:buFont typeface="Arial" panose="020B0604020202020204" pitchFamily="34" charset="0"/>
              <a:buChar char="•"/>
            </a:pPr>
            <a:r>
              <a:rPr lang="en-US" dirty="0">
                <a:solidFill>
                  <a:prstClr val="black"/>
                </a:solidFill>
              </a:rPr>
              <a:t>How to carefully and confidentially document information about domestic violence, sexual assault and child abuse</a:t>
            </a:r>
          </a:p>
          <a:p>
            <a:pPr marL="171450" indent="-171450">
              <a:buFont typeface="Arial" panose="020B0604020202020204" pitchFamily="34" charset="0"/>
              <a:buChar char="•"/>
            </a:pPr>
            <a:r>
              <a:rPr lang="en-AU" dirty="0"/>
              <a:t>When and how to refer for a medical forensic examination</a:t>
            </a:r>
            <a:endParaRPr lang="en-US" dirty="0">
              <a:solidFill>
                <a:prstClr val="black"/>
              </a:solidFill>
            </a:endParaRPr>
          </a:p>
          <a:p>
            <a:endParaRPr lang="en-AU" dirty="0"/>
          </a:p>
        </p:txBody>
      </p:sp>
      <p:sp>
        <p:nvSpPr>
          <p:cNvPr id="4" name="Slide Number Placeholder 3"/>
          <p:cNvSpPr>
            <a:spLocks noGrp="1"/>
          </p:cNvSpPr>
          <p:nvPr>
            <p:ph type="sldNum" sz="quarter" idx="10"/>
          </p:nvPr>
        </p:nvSpPr>
        <p:spPr/>
        <p:txBody>
          <a:bodyPr/>
          <a:lstStyle/>
          <a:p>
            <a:fld id="{8A7C041F-76E3-4B40-8B96-70A9DCD8F930}" type="slidenum">
              <a:rPr lang="en-US" smtClean="0"/>
              <a:t>2</a:t>
            </a:fld>
            <a:endParaRPr lang="en-US"/>
          </a:p>
        </p:txBody>
      </p:sp>
    </p:spTree>
    <p:extLst>
      <p:ext uri="{BB962C8B-B14F-4D97-AF65-F5344CB8AC3E}">
        <p14:creationId xmlns:p14="http://schemas.microsoft.com/office/powerpoint/2010/main" val="712966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Purpose: To observe how a health</a:t>
            </a:r>
            <a:r>
              <a:rPr lang="en-AU" baseline="0" dirty="0"/>
              <a:t> provider documents a patient’s history and injury and makes a referral</a:t>
            </a:r>
          </a:p>
          <a:p>
            <a:endParaRPr lang="en-AU" baseline="0" dirty="0"/>
          </a:p>
          <a:p>
            <a:r>
              <a:rPr lang="en-AU" baseline="0" dirty="0"/>
              <a:t>Time: 15 minutes (5 minutes video, 10 minutes discussion)</a:t>
            </a:r>
          </a:p>
          <a:p>
            <a:endParaRPr lang="en-AU" baseline="0" dirty="0"/>
          </a:p>
          <a:p>
            <a:r>
              <a:rPr lang="en-AU" baseline="0" dirty="0"/>
              <a:t>Instructions:</a:t>
            </a:r>
          </a:p>
          <a:p>
            <a:pPr marL="228600" indent="-228600">
              <a:buFont typeface="+mj-lt"/>
              <a:buAutoNum type="arabicPeriod"/>
            </a:pPr>
            <a:r>
              <a:rPr lang="en-AU" dirty="0"/>
              <a:t>Discuss</a:t>
            </a:r>
            <a:r>
              <a:rPr lang="en-AU" baseline="0" dirty="0"/>
              <a:t> the following </a:t>
            </a:r>
            <a:r>
              <a:rPr lang="en-AU" dirty="0"/>
              <a:t>questions:</a:t>
            </a:r>
          </a:p>
          <a:p>
            <a:pPr marL="228600" indent="-228600">
              <a:buFont typeface="+mj-lt"/>
              <a:buAutoNum type="alphaLcPeriod"/>
            </a:pPr>
            <a:r>
              <a:rPr lang="en-AU" dirty="0"/>
              <a:t>What information about Maria did the nurse document? </a:t>
            </a:r>
          </a:p>
          <a:p>
            <a:pPr lvl="1"/>
            <a:r>
              <a:rPr lang="en-AU" i="1" dirty="0"/>
              <a:t>Her injuries, the story of how they were inflicted, past abuse, safety of children, contact information, sexual assault, contraception, STI symptoms, referral</a:t>
            </a:r>
          </a:p>
          <a:p>
            <a:pPr marL="228600" indent="-228600">
              <a:buFont typeface="+mj-lt"/>
              <a:buAutoNum type="alphaLcPeriod"/>
            </a:pPr>
            <a:r>
              <a:rPr lang="en-AU" dirty="0"/>
              <a:t>Why did the nurse refer Maria to a medical forensic examiner?</a:t>
            </a:r>
          </a:p>
          <a:p>
            <a:pPr lvl="1"/>
            <a:r>
              <a:rPr lang="en-AU" sz="2600" i="1" dirty="0">
                <a:solidFill>
                  <a:prstClr val="black"/>
                </a:solidFill>
              </a:rPr>
              <a:t>Full top to toe medical exam, exam of child, for use as evidence for the police or courts</a:t>
            </a:r>
            <a:endParaRPr lang="en-AU" dirty="0"/>
          </a:p>
          <a:p>
            <a:pPr marL="228600" indent="-228600">
              <a:buFont typeface="+mj-lt"/>
              <a:buAutoNum type="alphaLcPeriod"/>
            </a:pPr>
            <a:r>
              <a:rPr lang="en-AU" dirty="0"/>
              <a:t>How did the nurse deal with confidentiality of the written records?</a:t>
            </a:r>
          </a:p>
          <a:p>
            <a:pPr lvl="1"/>
            <a:r>
              <a:rPr lang="en-AU" i="1" dirty="0"/>
              <a:t>Asked permission to record, told Maria that doctor and manager would also be able to access them but not others, kept them in a locked filing cabinet</a:t>
            </a:r>
          </a:p>
        </p:txBody>
      </p:sp>
      <p:sp>
        <p:nvSpPr>
          <p:cNvPr id="4" name="Slide Number Placeholder 3"/>
          <p:cNvSpPr>
            <a:spLocks noGrp="1"/>
          </p:cNvSpPr>
          <p:nvPr>
            <p:ph type="sldNum" sz="quarter" idx="10"/>
          </p:nvPr>
        </p:nvSpPr>
        <p:spPr/>
        <p:txBody>
          <a:bodyPr/>
          <a:lstStyle/>
          <a:p>
            <a:fld id="{8A7C041F-76E3-4B40-8B96-70A9DCD8F930}" type="slidenum">
              <a:rPr lang="en-US" smtClean="0"/>
              <a:t>11</a:t>
            </a:fld>
            <a:endParaRPr lang="en-US"/>
          </a:p>
        </p:txBody>
      </p:sp>
    </p:spTree>
    <p:extLst>
      <p:ext uri="{BB962C8B-B14F-4D97-AF65-F5344CB8AC3E}">
        <p14:creationId xmlns:p14="http://schemas.microsoft.com/office/powerpoint/2010/main" val="3944902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Purpose: To practice taking a client’s history and documenting their injuries. </a:t>
            </a:r>
          </a:p>
          <a:p>
            <a:endParaRPr lang="en-AU" dirty="0"/>
          </a:p>
          <a:p>
            <a:r>
              <a:rPr lang="en-AU" dirty="0"/>
              <a:t>Time: 55 minutes (5 minutes to read the case study, 20 minutes for each person to act as the health provider, 10 minutes for feedback)</a:t>
            </a:r>
          </a:p>
          <a:p>
            <a:endParaRPr lang="en-AU" dirty="0"/>
          </a:p>
          <a:p>
            <a:r>
              <a:rPr lang="en-AU" dirty="0"/>
              <a:t>Instructions:</a:t>
            </a:r>
          </a:p>
          <a:p>
            <a:r>
              <a:rPr lang="en-AU" dirty="0"/>
              <a:t>1. Ask the students to break into groups of 2 (this can also be done with two ‘actors’ presenting to the group)</a:t>
            </a:r>
          </a:p>
          <a:p>
            <a:r>
              <a:rPr lang="en-AU" dirty="0"/>
              <a:t>2. The students should take turns being the health provider and patient</a:t>
            </a:r>
          </a:p>
          <a:p>
            <a:r>
              <a:rPr lang="en-AU" dirty="0"/>
              <a:t>3. Each group gets 2 scenarios you have photocopied (1 each) and they should read the entire scenario to themselves</a:t>
            </a:r>
          </a:p>
          <a:p>
            <a:r>
              <a:rPr lang="en-AU" dirty="0"/>
              <a:t>4. The patient’s role is to describe why they are there or what symptoms they are seeking care for and respond to the questions asked by the health worker</a:t>
            </a:r>
          </a:p>
          <a:p>
            <a:r>
              <a:rPr lang="en-AU" dirty="0"/>
              <a:t>5. The health provider’s job is to ask questions and document their story and injuries, using the sample form provided in the handouts. </a:t>
            </a:r>
            <a:r>
              <a:rPr lang="en-AU" sz="1200" kern="1200" dirty="0">
                <a:solidFill>
                  <a:schemeClr val="tx1"/>
                </a:solidFill>
                <a:effectLst/>
                <a:latin typeface="+mn-lt"/>
                <a:ea typeface="+mn-ea"/>
                <a:cs typeface="+mn-cs"/>
              </a:rPr>
              <a:t>Not all sections will be relevant for each case. Fill it in as best you can. </a:t>
            </a:r>
            <a:r>
              <a:rPr lang="en-AU" dirty="0"/>
              <a:t>  </a:t>
            </a:r>
          </a:p>
          <a:p>
            <a:r>
              <a:rPr lang="en-AU" dirty="0"/>
              <a:t>6. After each person has had a go at being the health provider and the patient they should talk about how they felt and give each other constructive feedback </a:t>
            </a:r>
          </a:p>
          <a:p>
            <a:r>
              <a:rPr lang="en-AU" dirty="0"/>
              <a:t>7. The facilitator should walk around the room and observe the interactions and the forms, manage the time and give feedback to the pairs as well as the larger group</a:t>
            </a:r>
          </a:p>
          <a:p>
            <a:endParaRPr lang="en-AU" dirty="0"/>
          </a:p>
        </p:txBody>
      </p:sp>
      <p:sp>
        <p:nvSpPr>
          <p:cNvPr id="4" name="Slide Number Placeholder 3"/>
          <p:cNvSpPr>
            <a:spLocks noGrp="1"/>
          </p:cNvSpPr>
          <p:nvPr>
            <p:ph type="sldNum" sz="quarter" idx="5"/>
          </p:nvPr>
        </p:nvSpPr>
        <p:spPr/>
        <p:txBody>
          <a:bodyPr/>
          <a:lstStyle/>
          <a:p>
            <a:fld id="{8A7C041F-76E3-4B40-8B96-70A9DCD8F930}" type="slidenum">
              <a:rPr lang="en-US" smtClean="0"/>
              <a:t>12</a:t>
            </a:fld>
            <a:endParaRPr lang="en-US"/>
          </a:p>
        </p:txBody>
      </p:sp>
    </p:spTree>
    <p:extLst>
      <p:ext uri="{BB962C8B-B14F-4D97-AF65-F5344CB8AC3E}">
        <p14:creationId xmlns:p14="http://schemas.microsoft.com/office/powerpoint/2010/main" val="213274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panose="05050102010706020507" pitchFamily="18" charset="2"/>
              <a:buChar char=""/>
            </a:pPr>
            <a:r>
              <a:rPr lang="en-US" sz="1200" dirty="0">
                <a:effectLst/>
                <a:latin typeface="Times New Roman" panose="02020603050405020304" pitchFamily="18" charset="0"/>
                <a:ea typeface="MS PGothic" panose="020B0600070205080204" pitchFamily="34" charset="-128"/>
                <a:cs typeface="Times New Roman" panose="02020603050405020304" pitchFamily="18" charset="0"/>
              </a:rPr>
              <a:t>Treatment and care will depend on the history given by the survivor. Hence, taking history is very</a:t>
            </a:r>
            <a:r>
              <a:rPr lang="en-US" sz="1200" baseline="0" dirty="0">
                <a:effectLst/>
                <a:latin typeface="Times New Roman" panose="02020603050405020304" pitchFamily="18" charset="0"/>
                <a:ea typeface="MS PGothic" panose="020B0600070205080204" pitchFamily="34" charset="-128"/>
                <a:cs typeface="Times New Roman" panose="02020603050405020304" pitchFamily="18" charset="0"/>
              </a:rPr>
              <a:t> important</a:t>
            </a:r>
            <a:r>
              <a:rPr lang="en-US" sz="1200" dirty="0">
                <a:effectLst/>
                <a:latin typeface="Times New Roman" panose="02020603050405020304" pitchFamily="18" charset="0"/>
                <a:ea typeface="MS PGothic" panose="020B0600070205080204" pitchFamily="34" charset="-128"/>
                <a:cs typeface="Times New Roman" panose="02020603050405020304" pitchFamily="18" charset="0"/>
              </a:rPr>
              <a:t>. </a:t>
            </a:r>
            <a:endParaRPr lang="en-AU" sz="1200" dirty="0">
              <a:effectLst/>
              <a:latin typeface="Arial" panose="020B0604020202020204" pitchFamily="34" charset="0"/>
              <a:ea typeface="MS PGothic" panose="020B0600070205080204" pitchFamily="34" charset="-128"/>
              <a:cs typeface="Times New Roman" panose="02020603050405020304" pitchFamily="18" charset="0"/>
            </a:endParaRPr>
          </a:p>
          <a:p>
            <a:pPr marL="342900" lvl="0" indent="-342900">
              <a:spcAft>
                <a:spcPts val="0"/>
              </a:spcAft>
              <a:buFont typeface="Symbol" panose="05050102010706020507" pitchFamily="18" charset="2"/>
              <a:buChar char=""/>
            </a:pPr>
            <a:r>
              <a:rPr lang="en-US" sz="1200" dirty="0">
                <a:effectLst/>
                <a:latin typeface="Times New Roman" panose="02020603050405020304" pitchFamily="18" charset="0"/>
                <a:ea typeface="MS PGothic" panose="020B0600070205080204" pitchFamily="34" charset="-128"/>
                <a:cs typeface="Times New Roman" panose="02020603050405020304" pitchFamily="18" charset="0"/>
              </a:rPr>
              <a:t>Informed consent needs to be taken before the medical history, before the examination.  Any limits to confidentiality must be explained as part of the consent process. </a:t>
            </a:r>
            <a:endParaRPr lang="en-AU" sz="1200" dirty="0">
              <a:effectLst/>
              <a:latin typeface="Arial" panose="020B0604020202020204" pitchFamily="34" charset="0"/>
              <a:ea typeface="MS PGothic" panose="020B0600070205080204" pitchFamily="34" charset="-128"/>
              <a:cs typeface="Times New Roman" panose="02020603050405020304" pitchFamily="18" charset="0"/>
            </a:endParaRPr>
          </a:p>
          <a:p>
            <a:pPr marL="342900" lvl="0" indent="-342900">
              <a:spcAft>
                <a:spcPts val="0"/>
              </a:spcAft>
              <a:buFont typeface="Symbol" panose="05050102010706020507" pitchFamily="18" charset="2"/>
              <a:buChar char=""/>
            </a:pPr>
            <a:r>
              <a:rPr lang="en-US" sz="1200" dirty="0">
                <a:effectLst/>
                <a:latin typeface="Times New Roman" panose="02020603050405020304" pitchFamily="18" charset="0"/>
                <a:ea typeface="MS PGothic" panose="020B0600070205080204" pitchFamily="34" charset="-128"/>
                <a:cs typeface="Times New Roman" panose="02020603050405020304" pitchFamily="18" charset="0"/>
              </a:rPr>
              <a:t>Explain all parts of the examination and documentation, make sure it is done in a private place and take time to answer questions </a:t>
            </a:r>
            <a:endParaRPr lang="en-AU" sz="1200" dirty="0">
              <a:effectLst/>
              <a:latin typeface="Arial" panose="020B0604020202020204" pitchFamily="34" charset="0"/>
              <a:ea typeface="MS PGothic" panose="020B0600070205080204" pitchFamily="34" charset="-128"/>
              <a:cs typeface="Times New Roman" panose="02020603050405020304" pitchFamily="18" charset="0"/>
            </a:endParaRPr>
          </a:p>
          <a:p>
            <a:pPr marL="342900" lvl="0" indent="-342900">
              <a:spcAft>
                <a:spcPts val="0"/>
              </a:spcAft>
              <a:buFont typeface="Symbol" panose="05050102010706020507" pitchFamily="18" charset="2"/>
              <a:buChar char=""/>
            </a:pPr>
            <a:r>
              <a:rPr lang="en-US" sz="1200" dirty="0">
                <a:effectLst/>
                <a:latin typeface="Times New Roman" panose="02020603050405020304" pitchFamily="18" charset="0"/>
                <a:ea typeface="MS PGothic" panose="020B0600070205080204" pitchFamily="34" charset="-128"/>
                <a:cs typeface="Times New Roman" panose="02020603050405020304" pitchFamily="18" charset="0"/>
              </a:rPr>
              <a:t>Quality documentation of history, treatment and referrals is essentials as survivors may want to use the medical documentation as evidence for her legal case</a:t>
            </a:r>
            <a:r>
              <a:rPr lang="en-AU" sz="1200" baseline="0" dirty="0">
                <a:effectLst/>
                <a:latin typeface="Arial" panose="020B0604020202020204" pitchFamily="34" charset="0"/>
                <a:ea typeface="MS PGothic" panose="020B0600070205080204" pitchFamily="34" charset="-128"/>
                <a:cs typeface="Times New Roman" panose="02020603050405020304" pitchFamily="18" charset="0"/>
              </a:rPr>
              <a:t> </a:t>
            </a:r>
          </a:p>
          <a:p>
            <a:pPr marL="342900" lvl="0" indent="-342900">
              <a:spcAft>
                <a:spcPts val="0"/>
              </a:spcAft>
              <a:buFont typeface="Symbol" panose="05050102010706020507" pitchFamily="18" charset="2"/>
              <a:buChar char=""/>
            </a:pPr>
            <a:r>
              <a:rPr lang="en-US" sz="1200" dirty="0">
                <a:effectLst/>
                <a:latin typeface="Times New Roman" panose="02020603050405020304" pitchFamily="18" charset="0"/>
                <a:ea typeface="MS PGothic" panose="020B0600070205080204" pitchFamily="34" charset="-128"/>
                <a:cs typeface="Times New Roman" panose="02020603050405020304" pitchFamily="18" charset="0"/>
              </a:rPr>
              <a:t>Health managers, medical forensic examiners or </a:t>
            </a:r>
            <a:r>
              <a:rPr lang="en-US" sz="1200" dirty="0" err="1">
                <a:effectLst/>
                <a:latin typeface="Times New Roman" panose="02020603050405020304" pitchFamily="18" charset="0"/>
                <a:ea typeface="MS PGothic" panose="020B0600070205080204" pitchFamily="34" charset="-128"/>
                <a:cs typeface="Times New Roman" panose="02020603050405020304" pitchFamily="18" charset="0"/>
              </a:rPr>
              <a:t>Fatin</a:t>
            </a:r>
            <a:r>
              <a:rPr lang="en-US" sz="1200" dirty="0">
                <a:effectLst/>
                <a:latin typeface="Times New Roman" panose="02020603050405020304" pitchFamily="18" charset="0"/>
                <a:ea typeface="MS PGothic" panose="020B0600070205080204" pitchFamily="34" charset="-128"/>
                <a:cs typeface="Times New Roman" panose="02020603050405020304" pitchFamily="18" charset="0"/>
              </a:rPr>
              <a:t> </a:t>
            </a:r>
            <a:r>
              <a:rPr lang="en-US" sz="1200" dirty="0" err="1">
                <a:effectLst/>
                <a:latin typeface="Times New Roman" panose="02020603050405020304" pitchFamily="18" charset="0"/>
                <a:ea typeface="MS PGothic" panose="020B0600070205080204" pitchFamily="34" charset="-128"/>
                <a:cs typeface="Times New Roman" panose="02020603050405020304" pitchFamily="18" charset="0"/>
              </a:rPr>
              <a:t>Hakmatek</a:t>
            </a:r>
            <a:r>
              <a:rPr lang="en-US" sz="1200" dirty="0">
                <a:effectLst/>
                <a:latin typeface="Times New Roman" panose="02020603050405020304" pitchFamily="18" charset="0"/>
                <a:ea typeface="MS PGothic" panose="020B0600070205080204" pitchFamily="34" charset="-128"/>
                <a:cs typeface="Times New Roman" panose="02020603050405020304" pitchFamily="18" charset="0"/>
              </a:rPr>
              <a:t> can be consulted for best practices on medical record documentation </a:t>
            </a:r>
          </a:p>
          <a:p>
            <a:pPr marL="342900" lvl="0" indent="-342900">
              <a:spcAft>
                <a:spcPts val="0"/>
              </a:spcAft>
              <a:buFont typeface="Symbol" panose="05050102010706020507" pitchFamily="18" charset="2"/>
              <a:buChar char=""/>
            </a:pPr>
            <a:r>
              <a:rPr lang="en-US" sz="1200" dirty="0">
                <a:effectLst/>
                <a:latin typeface="Times New Roman" panose="02020603050405020304" pitchFamily="18" charset="0"/>
                <a:ea typeface="MS PGothic" panose="020B0600070205080204" pitchFamily="34" charset="-128"/>
                <a:cs typeface="Times New Roman" panose="02020603050405020304" pitchFamily="18" charset="0"/>
              </a:rPr>
              <a:t>In preparation for next module – please have a look at the</a:t>
            </a:r>
            <a:r>
              <a:rPr lang="en-US" sz="1200" baseline="0" dirty="0">
                <a:effectLst/>
                <a:latin typeface="Times New Roman" panose="02020603050405020304" pitchFamily="18" charset="0"/>
                <a:ea typeface="MS PGothic" panose="020B0600070205080204" pitchFamily="34" charset="-128"/>
                <a:cs typeface="Times New Roman" panose="02020603050405020304" pitchFamily="18" charset="0"/>
              </a:rPr>
              <a:t> referral guidelines by MSS (especially the steps for health providers on </a:t>
            </a:r>
            <a:r>
              <a:rPr lang="en-US" sz="1200" baseline="0" dirty="0" err="1">
                <a:effectLst/>
                <a:latin typeface="Times New Roman" panose="02020603050405020304" pitchFamily="18" charset="0"/>
                <a:ea typeface="MS PGothic" panose="020B0600070205080204" pitchFamily="34" charset="-128"/>
                <a:cs typeface="Times New Roman" panose="02020603050405020304" pitchFamily="18" charset="0"/>
              </a:rPr>
              <a:t>pg</a:t>
            </a:r>
            <a:r>
              <a:rPr lang="en-US" sz="1200" baseline="0" dirty="0">
                <a:effectLst/>
                <a:latin typeface="Times New Roman" panose="02020603050405020304" pitchFamily="18" charset="0"/>
                <a:ea typeface="MS PGothic" panose="020B0600070205080204" pitchFamily="34" charset="-128"/>
                <a:cs typeface="Times New Roman" panose="02020603050405020304" pitchFamily="18" charset="0"/>
              </a:rPr>
              <a:t> 17-19 in English and pg. 18-20 in Tetum)</a:t>
            </a:r>
            <a:endParaRPr lang="en-AU" sz="1200" dirty="0">
              <a:effectLst/>
              <a:latin typeface="Arial" panose="020B0604020202020204" pitchFamily="34" charset="0"/>
              <a:ea typeface="MS PGothic" panose="020B0600070205080204" pitchFamily="34" charset="-128"/>
              <a:cs typeface="Times New Roman" panose="02020603050405020304" pitchFamily="18" charset="0"/>
            </a:endParaRPr>
          </a:p>
          <a:p>
            <a:pPr marL="0" lvl="0" indent="0">
              <a:spcAft>
                <a:spcPts val="0"/>
              </a:spcAft>
              <a:buFont typeface="Symbol" panose="05050102010706020507" pitchFamily="18" charset="2"/>
              <a:buNone/>
            </a:pPr>
            <a:endParaRPr lang="en-AU" dirty="0"/>
          </a:p>
        </p:txBody>
      </p:sp>
      <p:sp>
        <p:nvSpPr>
          <p:cNvPr id="4" name="Slide Number Placeholder 3"/>
          <p:cNvSpPr>
            <a:spLocks noGrp="1"/>
          </p:cNvSpPr>
          <p:nvPr>
            <p:ph type="sldNum" sz="quarter" idx="10"/>
          </p:nvPr>
        </p:nvSpPr>
        <p:spPr/>
        <p:txBody>
          <a:bodyPr/>
          <a:lstStyle/>
          <a:p>
            <a:fld id="{8A7C041F-76E3-4B40-8B96-70A9DCD8F930}" type="slidenum">
              <a:rPr lang="en-US" smtClean="0"/>
              <a:t>13</a:t>
            </a:fld>
            <a:endParaRPr lang="en-US"/>
          </a:p>
        </p:txBody>
      </p:sp>
    </p:spTree>
    <p:extLst>
      <p:ext uri="{BB962C8B-B14F-4D97-AF65-F5344CB8AC3E}">
        <p14:creationId xmlns:p14="http://schemas.microsoft.com/office/powerpoint/2010/main" val="1884115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000000"/>
                </a:solidFill>
                <a:ea typeface="Times New Roman"/>
                <a:cs typeface="Times New Roman"/>
              </a:rPr>
              <a:t>Documentation is part of a health provider’s role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Health providers </a:t>
            </a:r>
            <a:r>
              <a:rPr lang="en-US" dirty="0">
                <a:solidFill>
                  <a:srgbClr val="000000"/>
                </a:solidFill>
                <a:ea typeface="Times New Roman"/>
                <a:cs typeface="Times New Roman"/>
              </a:rPr>
              <a:t>should always document basic information as part of routine clinical care. This</a:t>
            </a:r>
            <a:r>
              <a:rPr lang="en-US" baseline="0" dirty="0">
                <a:solidFill>
                  <a:srgbClr val="000000"/>
                </a:solidFill>
                <a:ea typeface="Times New Roman"/>
                <a:cs typeface="Times New Roman"/>
              </a:rPr>
              <a:t> includes:</a:t>
            </a:r>
            <a:r>
              <a:rPr lang="en-US" dirty="0">
                <a:solidFill>
                  <a:srgbClr val="000000"/>
                </a:solidFill>
                <a:ea typeface="Times New Roman"/>
                <a:cs typeface="Times New Roman"/>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ea typeface="Times New Roman"/>
                <a:cs typeface="Times New Roman"/>
              </a:rPr>
              <a:t>History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ea typeface="Times New Roman"/>
                <a:cs typeface="Times New Roman"/>
              </a:rPr>
              <a:t>health problems and injuries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ea typeface="Times New Roman"/>
                <a:cs typeface="Times New Roman"/>
              </a:rPr>
              <a:t>safety assessment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ea typeface="Times New Roman"/>
                <a:cs typeface="Times New Roman"/>
              </a:rPr>
              <a:t>follow-up plans </a:t>
            </a:r>
          </a:p>
          <a:p>
            <a:endParaRPr lang="en-AU" dirty="0"/>
          </a:p>
        </p:txBody>
      </p:sp>
      <p:sp>
        <p:nvSpPr>
          <p:cNvPr id="4" name="Slide Number Placeholder 3"/>
          <p:cNvSpPr>
            <a:spLocks noGrp="1"/>
          </p:cNvSpPr>
          <p:nvPr>
            <p:ph type="sldNum" sz="quarter" idx="10"/>
          </p:nvPr>
        </p:nvSpPr>
        <p:spPr/>
        <p:txBody>
          <a:bodyPr/>
          <a:lstStyle/>
          <a:p>
            <a:fld id="{8A7C041F-76E3-4B40-8B96-70A9DCD8F930}" type="slidenum">
              <a:rPr lang="en-US" smtClean="0"/>
              <a:t>3</a:t>
            </a:fld>
            <a:endParaRPr lang="en-US"/>
          </a:p>
        </p:txBody>
      </p:sp>
    </p:spTree>
    <p:extLst>
      <p:ext uri="{BB962C8B-B14F-4D97-AF65-F5344CB8AC3E}">
        <p14:creationId xmlns:p14="http://schemas.microsoft.com/office/powerpoint/2010/main" val="1249567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Why is documentation important?</a:t>
            </a:r>
          </a:p>
          <a:p>
            <a:pPr marL="171450" indent="-171450">
              <a:buFont typeface="Arial" panose="020B0604020202020204" pitchFamily="34" charset="0"/>
              <a:buChar char="•"/>
            </a:pPr>
            <a:r>
              <a:rPr lang="en-US" dirty="0"/>
              <a:t>It reminds you or another provider at a later visit to reassess for domestic violence or sexual assault and ongoing symptoms or health issues with the patient</a:t>
            </a:r>
          </a:p>
          <a:p>
            <a:pPr marL="171450" indent="-171450">
              <a:buFont typeface="Arial" panose="020B0604020202020204" pitchFamily="34" charset="0"/>
              <a:buChar char="•"/>
            </a:pPr>
            <a:r>
              <a:rPr lang="en-US" dirty="0"/>
              <a:t>It provides evidence of injuries and other health conditions that can be used for the prosecution of crimes</a:t>
            </a:r>
          </a:p>
          <a:p>
            <a:pPr marL="171450" indent="-171450">
              <a:buFont typeface="Arial" panose="020B0604020202020204" pitchFamily="34" charset="0"/>
              <a:buChar char="•"/>
            </a:pPr>
            <a:r>
              <a:rPr lang="en-US" dirty="0"/>
              <a:t>Evidence of repeated abuse means perpetrators can be given harsher penalties under the law</a:t>
            </a:r>
          </a:p>
          <a:p>
            <a:pPr marL="171450" indent="-171450">
              <a:buFont typeface="Arial" panose="020B0604020202020204" pitchFamily="34" charset="0"/>
              <a:buChar char="•"/>
            </a:pPr>
            <a:r>
              <a:rPr lang="en-AU"/>
              <a:t>•	There </a:t>
            </a:r>
            <a:r>
              <a:rPr lang="en-AU" dirty="0"/>
              <a:t>can be bad outcomes for the woman’s safety, health and justice if you do not properly document the clinical management of violence or if you break the woman’s confidentiality</a:t>
            </a:r>
          </a:p>
          <a:p>
            <a:pPr marL="171450" indent="-171450">
              <a:buFont typeface="Arial" panose="020B0604020202020204" pitchFamily="34" charset="0"/>
              <a:buChar char="•"/>
            </a:pPr>
            <a:r>
              <a:rPr lang="en-AU"/>
              <a:t>•	Good </a:t>
            </a:r>
            <a:r>
              <a:rPr lang="en-AU" dirty="0"/>
              <a:t>documentation can help managers and policy-makers to monitor program quality and improve service delivery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A7C041F-76E3-4B40-8B96-70A9DCD8F930}" type="slidenum">
              <a:rPr lang="en-US" smtClean="0"/>
              <a:t>4</a:t>
            </a:fld>
            <a:endParaRPr lang="en-US"/>
          </a:p>
        </p:txBody>
      </p:sp>
    </p:spTree>
    <p:extLst>
      <p:ext uri="{BB962C8B-B14F-4D97-AF65-F5344CB8AC3E}">
        <p14:creationId xmlns:p14="http://schemas.microsoft.com/office/powerpoint/2010/main" val="273617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Ensure safety, privacy and emotional wellbeing of the client during the consultation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3000" b="0" i="0" u="none" strike="noStrike" kern="1200" cap="none" spc="0" normalizeH="0" baseline="0" noProof="0" dirty="0">
                <a:ln>
                  <a:noFill/>
                </a:ln>
                <a:solidFill>
                  <a:prstClr val="black"/>
                </a:solidFill>
                <a:effectLst/>
                <a:uLnTx/>
                <a:uFillTx/>
                <a:latin typeface="+mn-lt"/>
                <a:ea typeface="+mn-ea"/>
                <a:cs typeface="+mn-cs"/>
              </a:rPr>
              <a:t>Explain that you will keep her information confidential, which means you will not share it with other patients or anyone in the community, but it will be seen by other health professionals providing her with care and may be used to report the information to the police </a:t>
            </a:r>
            <a:endParaRPr kumimoji="0" lang="en-US" sz="30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Tell her what you would like to write down and why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Ask for her consent to document the history and examination, and follow her wishes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If there is something she does not want documented, do not write it in the medical record</a:t>
            </a:r>
          </a:p>
          <a:p>
            <a:endParaRPr lang="en-AU" dirty="0"/>
          </a:p>
        </p:txBody>
      </p:sp>
      <p:sp>
        <p:nvSpPr>
          <p:cNvPr id="4" name="Slide Number Placeholder 3"/>
          <p:cNvSpPr>
            <a:spLocks noGrp="1"/>
          </p:cNvSpPr>
          <p:nvPr>
            <p:ph type="sldNum" sz="quarter" idx="10"/>
          </p:nvPr>
        </p:nvSpPr>
        <p:spPr/>
        <p:txBody>
          <a:bodyPr/>
          <a:lstStyle/>
          <a:p>
            <a:fld id="{8A7C041F-76E3-4B40-8B96-70A9DCD8F930}" type="slidenum">
              <a:rPr lang="en-US" smtClean="0"/>
              <a:t>5</a:t>
            </a:fld>
            <a:endParaRPr lang="en-US"/>
          </a:p>
        </p:txBody>
      </p:sp>
    </p:spTree>
    <p:extLst>
      <p:ext uri="{BB962C8B-B14F-4D97-AF65-F5344CB8AC3E}">
        <p14:creationId xmlns:p14="http://schemas.microsoft.com/office/powerpoint/2010/main" val="126087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Details of the assault, using her words in quotations “my husband, Manuel, beat me up and raped me this morning”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Health problems, symptoms or signs, including injuries if present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Head to toe physical examination: findings including emotional condition and injuries, using drawings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Danger assessment and safety plan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Follow-up plans for physical and mental health, including details of referral to other </a:t>
            </a:r>
            <a:r>
              <a:rPr kumimoji="0" lang="en-US" sz="3000" b="0" i="0" u="none" strike="noStrike" kern="1200" cap="none" spc="0" normalizeH="0" baseline="0" noProof="0" dirty="0" err="1">
                <a:ln>
                  <a:noFill/>
                </a:ln>
                <a:solidFill>
                  <a:prstClr val="black"/>
                </a:solidFill>
                <a:effectLst/>
                <a:uLnTx/>
                <a:uFillTx/>
                <a:latin typeface="+mn-lt"/>
                <a:ea typeface="+mn-ea"/>
                <a:cs typeface="+mn-cs"/>
              </a:rPr>
              <a:t>organisations</a:t>
            </a:r>
            <a:endParaRPr kumimoji="0" lang="en-US" sz="3000" b="0" i="0" u="none" strike="noStrike" kern="1200" cap="none" spc="0" normalizeH="0" baseline="0" noProof="0" dirty="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8A7C041F-76E3-4B40-8B96-70A9DCD8F930}" type="slidenum">
              <a:rPr lang="en-US" smtClean="0"/>
              <a:t>6</a:t>
            </a:fld>
            <a:endParaRPr lang="en-US"/>
          </a:p>
        </p:txBody>
      </p:sp>
    </p:spTree>
    <p:extLst>
      <p:ext uri="{BB962C8B-B14F-4D97-AF65-F5344CB8AC3E}">
        <p14:creationId xmlns:p14="http://schemas.microsoft.com/office/powerpoint/2010/main" val="1014011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Type of injury (cut, bruise, abrasion, fracture, other)</a:t>
            </a:r>
          </a:p>
          <a:p>
            <a:pPr marL="171450" indent="-171450">
              <a:buFont typeface="Arial" panose="020B0604020202020204" pitchFamily="34" charset="0"/>
              <a:buChar char="•"/>
            </a:pPr>
            <a:r>
              <a:rPr lang="en-US" dirty="0"/>
              <a:t>Description (length, depth, other characteristics)</a:t>
            </a:r>
          </a:p>
          <a:p>
            <a:pPr marL="171450" indent="-171450">
              <a:buFont typeface="Arial" panose="020B0604020202020204" pitchFamily="34" charset="0"/>
              <a:buChar char="•"/>
            </a:pPr>
            <a:r>
              <a:rPr lang="en-US" dirty="0"/>
              <a:t>Location on body</a:t>
            </a:r>
          </a:p>
          <a:p>
            <a:pPr marL="171450" indent="-171450">
              <a:buFont typeface="Arial" panose="020B0604020202020204" pitchFamily="34" charset="0"/>
              <a:buChar char="•"/>
            </a:pPr>
            <a:r>
              <a:rPr lang="en-US" dirty="0"/>
              <a:t>Cause (knife, bite marks, stick)</a:t>
            </a:r>
          </a:p>
          <a:p>
            <a:pPr marL="171450" indent="-171450">
              <a:buFont typeface="Arial" panose="020B0604020202020204" pitchFamily="34" charset="0"/>
              <a:buChar char="•"/>
            </a:pPr>
            <a:r>
              <a:rPr lang="en-US" dirty="0"/>
              <a:t>Consequences: physical</a:t>
            </a:r>
            <a:r>
              <a:rPr lang="en-US" baseline="0" dirty="0"/>
              <a:t> and psychological, </a:t>
            </a:r>
            <a:r>
              <a:rPr lang="en-US" dirty="0"/>
              <a:t>immediate and long-term</a:t>
            </a:r>
          </a:p>
          <a:p>
            <a:pPr marL="171450" indent="-171450">
              <a:buFont typeface="Arial" panose="020B0604020202020204" pitchFamily="34" charset="0"/>
              <a:buChar char="•"/>
            </a:pPr>
            <a:r>
              <a:rPr lang="en-US" dirty="0"/>
              <a:t>Treatment provided</a:t>
            </a:r>
          </a:p>
          <a:p>
            <a:pPr marL="171450" indent="-171450">
              <a:buFont typeface="Arial" panose="020B0604020202020204" pitchFamily="34" charset="0"/>
              <a:buChar char="•"/>
            </a:pPr>
            <a:r>
              <a:rPr lang="en-AU"/>
              <a:t>•When </a:t>
            </a:r>
            <a:r>
              <a:rPr lang="en-AU" dirty="0"/>
              <a:t>sexual assault, rape or physical violence takes place, sometimes there are no visible injuries. It is still important to document the details of the assault, emotional state and psychological impact </a:t>
            </a:r>
            <a:endParaRPr lang="en-US" dirty="0"/>
          </a:p>
          <a:p>
            <a:endParaRPr lang="en-AU" dirty="0"/>
          </a:p>
        </p:txBody>
      </p:sp>
      <p:sp>
        <p:nvSpPr>
          <p:cNvPr id="4" name="Slide Number Placeholder 3"/>
          <p:cNvSpPr>
            <a:spLocks noGrp="1"/>
          </p:cNvSpPr>
          <p:nvPr>
            <p:ph type="sldNum" sz="quarter" idx="10"/>
          </p:nvPr>
        </p:nvSpPr>
        <p:spPr/>
        <p:txBody>
          <a:bodyPr/>
          <a:lstStyle/>
          <a:p>
            <a:fld id="{8A7C041F-76E3-4B40-8B96-70A9DCD8F930}" type="slidenum">
              <a:rPr lang="en-US" smtClean="0"/>
              <a:t>7</a:t>
            </a:fld>
            <a:endParaRPr lang="en-US"/>
          </a:p>
        </p:txBody>
      </p:sp>
    </p:spTree>
    <p:extLst>
      <p:ext uri="{BB962C8B-B14F-4D97-AF65-F5344CB8AC3E}">
        <p14:creationId xmlns:p14="http://schemas.microsoft.com/office/powerpoint/2010/main" val="3145900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Ask the students ‘what does confidentiality mean to you?’</a:t>
            </a:r>
            <a:endParaRPr lang="en-US" dirty="0"/>
          </a:p>
          <a:p>
            <a:pPr marL="171450" indent="-171450">
              <a:buFont typeface="Arial" panose="020B0604020202020204" pitchFamily="34" charset="0"/>
              <a:buChar char="•"/>
            </a:pPr>
            <a:r>
              <a:rPr lang="en-US" dirty="0"/>
              <a:t>Do not write anything where it can be seen by those who do not need to know.</a:t>
            </a:r>
            <a:r>
              <a:rPr lang="en-US" baseline="0" dirty="0"/>
              <a:t> </a:t>
            </a:r>
            <a:r>
              <a:rPr lang="en-US" dirty="0"/>
              <a:t>Example: antenatal record, bed chart, paper slip for x-ray</a:t>
            </a:r>
          </a:p>
          <a:p>
            <a:pPr marL="171450" indent="-171450">
              <a:buFont typeface="Arial" panose="020B0604020202020204" pitchFamily="34" charset="0"/>
              <a:buChar char="•"/>
            </a:pPr>
            <a:r>
              <a:rPr lang="en-US" dirty="0"/>
              <a:t>Be cautious about what you write where, and where you leave any paper record</a:t>
            </a:r>
          </a:p>
          <a:p>
            <a:pPr marL="171450" indent="-171450">
              <a:buFont typeface="Arial" panose="020B0604020202020204" pitchFamily="34" charset="0"/>
              <a:buChar char="•"/>
            </a:pPr>
            <a:r>
              <a:rPr lang="en-US" dirty="0"/>
              <a:t>Make a copy of her file for reporting to authorities and keep her documentation in a locked filing cabinet </a:t>
            </a:r>
          </a:p>
          <a:p>
            <a:endParaRPr lang="en-AU" dirty="0"/>
          </a:p>
        </p:txBody>
      </p:sp>
      <p:sp>
        <p:nvSpPr>
          <p:cNvPr id="4" name="Slide Number Placeholder 3"/>
          <p:cNvSpPr>
            <a:spLocks noGrp="1"/>
          </p:cNvSpPr>
          <p:nvPr>
            <p:ph type="sldNum" sz="quarter" idx="10"/>
          </p:nvPr>
        </p:nvSpPr>
        <p:spPr/>
        <p:txBody>
          <a:bodyPr/>
          <a:lstStyle/>
          <a:p>
            <a:fld id="{8A7C041F-76E3-4B40-8B96-70A9DCD8F930}" type="slidenum">
              <a:rPr lang="en-US" smtClean="0"/>
              <a:t>8</a:t>
            </a:fld>
            <a:endParaRPr lang="en-US"/>
          </a:p>
        </p:txBody>
      </p:sp>
    </p:spTree>
    <p:extLst>
      <p:ext uri="{BB962C8B-B14F-4D97-AF65-F5344CB8AC3E}">
        <p14:creationId xmlns:p14="http://schemas.microsoft.com/office/powerpoint/2010/main" val="437964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is better if recent assault is documented by an accredited medical forensic examiner.</a:t>
            </a:r>
            <a:r>
              <a:rPr lang="en-US" baseline="0" dirty="0"/>
              <a:t> PRADET train and INS accredit medical forensic examiners who have been trained in the medical forensic protocol. Medical forensic examiners are </a:t>
            </a:r>
            <a:r>
              <a:rPr lang="en-US" dirty="0"/>
              <a:t>available in 9 municipal hospitals in Timor-Leste.</a:t>
            </a:r>
          </a:p>
          <a:p>
            <a:pPr marL="171450" indent="-171450">
              <a:buFont typeface="Arial" panose="020B0604020202020204" pitchFamily="34" charset="0"/>
              <a:buChar char="•"/>
            </a:pPr>
            <a:r>
              <a:rPr lang="en-US" dirty="0"/>
              <a:t>The medical forensic protocol (MFP): </a:t>
            </a:r>
          </a:p>
          <a:p>
            <a:pPr marL="628650" lvl="1" indent="-171450">
              <a:buFont typeface="Arial" panose="020B0604020202020204" pitchFamily="34" charset="0"/>
              <a:buChar char="•"/>
            </a:pPr>
            <a:r>
              <a:rPr lang="en-US" dirty="0"/>
              <a:t>This</a:t>
            </a:r>
            <a:r>
              <a:rPr lang="en-US" baseline="0" dirty="0"/>
              <a:t> i</a:t>
            </a:r>
            <a:r>
              <a:rPr lang="en-US" dirty="0"/>
              <a:t>s a form that records detailed information about the assault and head to toe physical examination. </a:t>
            </a:r>
          </a:p>
          <a:p>
            <a:pPr marL="628650" lvl="1" indent="-171450">
              <a:buFont typeface="Arial" panose="020B0604020202020204" pitchFamily="34" charset="0"/>
              <a:buChar char="•"/>
            </a:pPr>
            <a:r>
              <a:rPr lang="en-US" dirty="0"/>
              <a:t>The MFP covers victims of domestic violence, sexual assault and child abuse, men and women, boys and girls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is an example</a:t>
            </a:r>
            <a:r>
              <a:rPr lang="en-US" baseline="0" dirty="0"/>
              <a:t> of the form in your handouts. </a:t>
            </a:r>
            <a:r>
              <a:rPr lang="en-US" dirty="0"/>
              <a:t>This can be given</a:t>
            </a:r>
            <a:r>
              <a:rPr lang="en-US" baseline="0" dirty="0"/>
              <a:t> to police and used as evidence for the prosecution of crimes.</a:t>
            </a:r>
            <a:endParaRPr lang="en-US" dirty="0"/>
          </a:p>
          <a:p>
            <a:pPr marL="171450" indent="-171450">
              <a:buFont typeface="Arial" panose="020B0604020202020204" pitchFamily="34" charset="0"/>
              <a:buChar char="•"/>
            </a:pPr>
            <a:r>
              <a:rPr lang="en-US" dirty="0"/>
              <a:t>While accredited Medical</a:t>
            </a:r>
            <a:r>
              <a:rPr lang="en-US" baseline="0" dirty="0"/>
              <a:t> Forensic Examiners should fill out the Medical Forensic Protocol form, </a:t>
            </a:r>
            <a:r>
              <a:rPr lang="en-US" dirty="0"/>
              <a:t>There may be situations where a victim refuses a referral, they need immediate medical treatment or it is unsafe for her to leave, in which case health providers could</a:t>
            </a:r>
            <a:r>
              <a:rPr lang="en-US" baseline="0" dirty="0"/>
              <a:t> undertake more detailed documentation. </a:t>
            </a:r>
            <a:endParaRPr lang="en-US" dirty="0"/>
          </a:p>
          <a:p>
            <a:pPr marL="171450" indent="-171450">
              <a:buFont typeface="Arial" panose="020B0604020202020204" pitchFamily="34" charset="0"/>
              <a:buChar char="•"/>
            </a:pPr>
            <a:r>
              <a:rPr lang="en-US" dirty="0">
                <a:solidFill>
                  <a:srgbClr val="000000"/>
                </a:solidFill>
                <a:ea typeface="Times New Roman"/>
                <a:cs typeface="Times New Roman"/>
              </a:rPr>
              <a:t>If you are unsure or want further information consult with the closest </a:t>
            </a:r>
            <a:r>
              <a:rPr lang="en-US" dirty="0" err="1">
                <a:solidFill>
                  <a:srgbClr val="000000"/>
                </a:solidFill>
                <a:ea typeface="Times New Roman"/>
                <a:cs typeface="Times New Roman"/>
              </a:rPr>
              <a:t>Fatin</a:t>
            </a:r>
            <a:r>
              <a:rPr lang="en-US" dirty="0">
                <a:solidFill>
                  <a:srgbClr val="000000"/>
                </a:solidFill>
                <a:ea typeface="Times New Roman"/>
                <a:cs typeface="Times New Roman"/>
              </a:rPr>
              <a:t> </a:t>
            </a:r>
            <a:r>
              <a:rPr lang="en-US" dirty="0" err="1">
                <a:solidFill>
                  <a:srgbClr val="000000"/>
                </a:solidFill>
                <a:ea typeface="Times New Roman"/>
                <a:cs typeface="Times New Roman"/>
              </a:rPr>
              <a:t>Hakmatek</a:t>
            </a:r>
            <a:r>
              <a:rPr lang="en-US" dirty="0">
                <a:solidFill>
                  <a:srgbClr val="000000"/>
                </a:solidFill>
                <a:ea typeface="Times New Roman"/>
                <a:cs typeface="Times New Roman"/>
              </a:rPr>
              <a:t> or victims can speak directly with them</a:t>
            </a:r>
          </a:p>
          <a:p>
            <a:endParaRPr lang="en-AU" dirty="0"/>
          </a:p>
          <a:p>
            <a:endParaRPr lang="en-AU" dirty="0"/>
          </a:p>
        </p:txBody>
      </p:sp>
      <p:sp>
        <p:nvSpPr>
          <p:cNvPr id="4" name="Slide Number Placeholder 3"/>
          <p:cNvSpPr>
            <a:spLocks noGrp="1"/>
          </p:cNvSpPr>
          <p:nvPr>
            <p:ph type="sldNum" sz="quarter" idx="10"/>
          </p:nvPr>
        </p:nvSpPr>
        <p:spPr/>
        <p:txBody>
          <a:bodyPr/>
          <a:lstStyle/>
          <a:p>
            <a:fld id="{8A7C041F-76E3-4B40-8B96-70A9DCD8F930}" type="slidenum">
              <a:rPr lang="en-US" smtClean="0"/>
              <a:t>9</a:t>
            </a:fld>
            <a:endParaRPr lang="en-US"/>
          </a:p>
        </p:txBody>
      </p:sp>
    </p:spTree>
    <p:extLst>
      <p:ext uri="{BB962C8B-B14F-4D97-AF65-F5344CB8AC3E}">
        <p14:creationId xmlns:p14="http://schemas.microsoft.com/office/powerpoint/2010/main" val="3255206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u="none" kern="1200" dirty="0">
                <a:solidFill>
                  <a:schemeClr val="tx1"/>
                </a:solidFill>
                <a:effectLst/>
                <a:latin typeface="+mn-lt"/>
                <a:ea typeface="+mn-ea"/>
                <a:cs typeface="+mn-cs"/>
              </a:rPr>
              <a:t>Watch the video and think about these questions:</a:t>
            </a:r>
          </a:p>
          <a:p>
            <a:pPr marL="685800" lvl="1" indent="-228600">
              <a:buFont typeface="+mj-lt"/>
              <a:buAutoNum type="alphaLcPeriod"/>
            </a:pPr>
            <a:r>
              <a:rPr lang="en-US" sz="1200" u="none" kern="1200" dirty="0">
                <a:solidFill>
                  <a:schemeClr val="tx1"/>
                </a:solidFill>
                <a:effectLst/>
                <a:latin typeface="+mn-lt"/>
                <a:ea typeface="+mn-ea"/>
                <a:cs typeface="+mn-cs"/>
              </a:rPr>
              <a:t>What information about Maria did the nurse document? </a:t>
            </a:r>
            <a:endParaRPr lang="en-AU" sz="1200" u="none" kern="1200" dirty="0">
              <a:solidFill>
                <a:schemeClr val="tx1"/>
              </a:solidFill>
              <a:effectLst/>
              <a:latin typeface="+mn-lt"/>
              <a:ea typeface="+mn-ea"/>
              <a:cs typeface="+mn-cs"/>
            </a:endParaRPr>
          </a:p>
          <a:p>
            <a:pPr marL="685800" lvl="1" indent="-228600">
              <a:buFont typeface="+mj-lt"/>
              <a:buAutoNum type="alphaLcPeriod"/>
            </a:pPr>
            <a:r>
              <a:rPr lang="en-US" sz="1200" u="none" kern="1200" dirty="0">
                <a:solidFill>
                  <a:schemeClr val="tx1"/>
                </a:solidFill>
                <a:effectLst/>
                <a:latin typeface="+mn-lt"/>
                <a:ea typeface="+mn-ea"/>
                <a:cs typeface="+mn-cs"/>
              </a:rPr>
              <a:t>Why did the nurse refer Maria to a medical forensic examiner?</a:t>
            </a:r>
            <a:endParaRPr lang="en-AU" sz="1200" u="none" kern="1200" dirty="0">
              <a:solidFill>
                <a:schemeClr val="tx1"/>
              </a:solidFill>
              <a:effectLst/>
              <a:latin typeface="+mn-lt"/>
              <a:ea typeface="+mn-ea"/>
              <a:cs typeface="+mn-cs"/>
            </a:endParaRPr>
          </a:p>
          <a:p>
            <a:pPr marL="685800" lvl="1" indent="-228600">
              <a:buFont typeface="+mj-lt"/>
              <a:buAutoNum type="alphaLcPeriod"/>
            </a:pPr>
            <a:r>
              <a:rPr lang="en-US" sz="1200" u="none" kern="1200" dirty="0">
                <a:solidFill>
                  <a:schemeClr val="tx1"/>
                </a:solidFill>
                <a:effectLst/>
                <a:latin typeface="+mn-lt"/>
                <a:ea typeface="+mn-ea"/>
                <a:cs typeface="+mn-cs"/>
              </a:rPr>
              <a:t>How did the nurse deal with confidentiality of the written records?</a:t>
            </a:r>
            <a:endParaRPr lang="en-AU" sz="1200"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video can be played directly from the weblink </a:t>
            </a:r>
            <a:r>
              <a:rPr lang="en-AU" sz="1200" u="sng" kern="1200" dirty="0">
                <a:solidFill>
                  <a:schemeClr val="tx1"/>
                </a:solidFill>
                <a:effectLst/>
                <a:latin typeface="+mn-lt"/>
                <a:ea typeface="+mn-ea"/>
                <a:cs typeface="+mn-cs"/>
                <a:hlinkClick r:id="rId3"/>
              </a:rPr>
              <a:t>https://youtu.be/D5Pgnsw-xXs</a:t>
            </a:r>
            <a:r>
              <a:rPr lang="en-AU"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Play the section from time 11:55-17:43.</a:t>
            </a:r>
          </a:p>
          <a:p>
            <a:endParaRPr lang="en-AU" dirty="0"/>
          </a:p>
        </p:txBody>
      </p:sp>
      <p:sp>
        <p:nvSpPr>
          <p:cNvPr id="4" name="Slide Number Placeholder 3"/>
          <p:cNvSpPr>
            <a:spLocks noGrp="1"/>
          </p:cNvSpPr>
          <p:nvPr>
            <p:ph type="sldNum" sz="quarter" idx="10"/>
          </p:nvPr>
        </p:nvSpPr>
        <p:spPr/>
        <p:txBody>
          <a:bodyPr/>
          <a:lstStyle/>
          <a:p>
            <a:fld id="{8A7C041F-76E3-4B40-8B96-70A9DCD8F930}" type="slidenum">
              <a:rPr lang="en-US" smtClean="0"/>
              <a:t>10</a:t>
            </a:fld>
            <a:endParaRPr lang="en-US"/>
          </a:p>
        </p:txBody>
      </p:sp>
    </p:spTree>
    <p:extLst>
      <p:ext uri="{BB962C8B-B14F-4D97-AF65-F5344CB8AC3E}">
        <p14:creationId xmlns:p14="http://schemas.microsoft.com/office/powerpoint/2010/main" val="313937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6810500D-5A5B-9845-9AF7-D3903F6CF7B2}"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3142598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810500D-5A5B-9845-9AF7-D3903F6CF7B2}"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305915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810500D-5A5B-9845-9AF7-D3903F6CF7B2}"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60625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810500D-5A5B-9845-9AF7-D3903F6CF7B2}"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71202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6810500D-5A5B-9845-9AF7-D3903F6CF7B2}"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83485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6810500D-5A5B-9845-9AF7-D3903F6CF7B2}" type="datetimeFigureOut">
              <a:rPr lang="en-US" smtClean="0"/>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213799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6810500D-5A5B-9845-9AF7-D3903F6CF7B2}" type="datetimeFigureOut">
              <a:rPr lang="en-US" smtClean="0"/>
              <a:t>7/9/2020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228177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6810500D-5A5B-9845-9AF7-D3903F6CF7B2}" type="datetimeFigureOut">
              <a:rPr lang="en-US" smtClean="0"/>
              <a:t>7/9/2020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108459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0500D-5A5B-9845-9AF7-D3903F6CF7B2}" type="datetimeFigureOut">
              <a:rPr lang="en-US" smtClean="0"/>
              <a:t>7/9/2020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404746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810500D-5A5B-9845-9AF7-D3903F6CF7B2}" type="datetimeFigureOut">
              <a:rPr lang="en-US" smtClean="0"/>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58927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810500D-5A5B-9845-9AF7-D3903F6CF7B2}" type="datetimeFigureOut">
              <a:rPr lang="en-US" smtClean="0"/>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394662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0500D-5A5B-9845-9AF7-D3903F6CF7B2}" type="datetimeFigureOut">
              <a:rPr lang="en-US" smtClean="0"/>
              <a:t>7/9/2020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A55B3-AFA2-A941-95DF-1567D6E50171}" type="slidenum">
              <a:rPr lang="en-US" smtClean="0"/>
              <a:t>‹#›</a:t>
            </a:fld>
            <a:endParaRPr lang="en-US"/>
          </a:p>
        </p:txBody>
      </p:sp>
    </p:spTree>
    <p:extLst>
      <p:ext uri="{BB962C8B-B14F-4D97-AF65-F5344CB8AC3E}">
        <p14:creationId xmlns:p14="http://schemas.microsoft.com/office/powerpoint/2010/main" val="1782689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85163"/>
            <a:ext cx="7772400" cy="2792376"/>
          </a:xfrm>
        </p:spPr>
        <p:txBody>
          <a:bodyPr>
            <a:normAutofit/>
          </a:bodyPr>
          <a:lstStyle/>
          <a:p>
            <a:br>
              <a:rPr lang="en-US" dirty="0"/>
            </a:br>
            <a:r>
              <a:rPr lang="en-US" dirty="0"/>
              <a:t>Documentation</a:t>
            </a:r>
            <a:br>
              <a:rPr lang="en-US" dirty="0"/>
            </a:br>
            <a:br>
              <a:rPr lang="en-US" dirty="0"/>
            </a:br>
            <a:endParaRPr lang="en-US" dirty="0"/>
          </a:p>
        </p:txBody>
      </p:sp>
      <p:sp>
        <p:nvSpPr>
          <p:cNvPr id="3" name="Subtitle 2"/>
          <p:cNvSpPr>
            <a:spLocks noGrp="1"/>
          </p:cNvSpPr>
          <p:nvPr>
            <p:ph type="subTitle" idx="1"/>
          </p:nvPr>
        </p:nvSpPr>
        <p:spPr/>
        <p:txBody>
          <a:bodyPr/>
          <a:lstStyle/>
          <a:p>
            <a:r>
              <a:rPr lang="en-US" dirty="0"/>
              <a:t>Module 10</a:t>
            </a:r>
          </a:p>
        </p:txBody>
      </p:sp>
    </p:spTree>
    <p:extLst>
      <p:ext uri="{BB962C8B-B14F-4D97-AF65-F5344CB8AC3E}">
        <p14:creationId xmlns:p14="http://schemas.microsoft.com/office/powerpoint/2010/main" val="599086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Watch video role play</a:t>
            </a:r>
          </a:p>
        </p:txBody>
      </p:sp>
      <p:sp>
        <p:nvSpPr>
          <p:cNvPr id="3" name="Content Placeholder 2">
            <a:extLst>
              <a:ext uri="{FF2B5EF4-FFF2-40B4-BE49-F238E27FC236}">
                <a16:creationId xmlns:a16="http://schemas.microsoft.com/office/drawing/2014/main" id="{CE93D5A1-6193-494A-80C7-97F1F793CEC2}"/>
              </a:ext>
            </a:extLst>
          </p:cNvPr>
          <p:cNvSpPr>
            <a:spLocks noGrp="1"/>
          </p:cNvSpPr>
          <p:nvPr>
            <p:ph idx="1"/>
          </p:nvPr>
        </p:nvSpPr>
        <p:spPr>
          <a:xfrm>
            <a:off x="457200" y="1417639"/>
            <a:ext cx="8229600" cy="1745975"/>
          </a:xfrm>
        </p:spPr>
        <p:txBody>
          <a:bodyPr/>
          <a:lstStyle/>
          <a:p>
            <a:pPr marL="0" indent="0">
              <a:buNone/>
            </a:pPr>
            <a:r>
              <a:rPr lang="en-AU" dirty="0"/>
              <a:t>Watch the video and think about the questions:</a:t>
            </a:r>
          </a:p>
          <a:p>
            <a:pPr marL="0" indent="0">
              <a:buNone/>
            </a:pPr>
            <a:r>
              <a:rPr lang="en-AU" i="1" dirty="0"/>
              <a:t>a. What information about Maria did the nurse document? </a:t>
            </a:r>
          </a:p>
        </p:txBody>
      </p:sp>
      <p:pic>
        <p:nvPicPr>
          <p:cNvPr id="7" name="Picture 6" descr="A screenshot of a computer screen&#10;&#10;Description automatically generated">
            <a:extLst>
              <a:ext uri="{FF2B5EF4-FFF2-40B4-BE49-F238E27FC236}">
                <a16:creationId xmlns:a16="http://schemas.microsoft.com/office/drawing/2014/main" id="{4DC37982-0AE5-4ADD-8D73-02DBAEA825B9}"/>
              </a:ext>
            </a:extLst>
          </p:cNvPr>
          <p:cNvPicPr>
            <a:picLocks noChangeAspect="1"/>
          </p:cNvPicPr>
          <p:nvPr/>
        </p:nvPicPr>
        <p:blipFill rotWithShape="1">
          <a:blip r:embed="rId3"/>
          <a:srcRect l="38889" t="24568" r="31389" b="21111"/>
          <a:stretch/>
        </p:blipFill>
        <p:spPr>
          <a:xfrm>
            <a:off x="5199580" y="3042746"/>
            <a:ext cx="3093520" cy="3180254"/>
          </a:xfrm>
          <a:prstGeom prst="rect">
            <a:avLst/>
          </a:prstGeom>
        </p:spPr>
      </p:pic>
      <p:sp>
        <p:nvSpPr>
          <p:cNvPr id="8" name="Content Placeholder 2">
            <a:extLst>
              <a:ext uri="{FF2B5EF4-FFF2-40B4-BE49-F238E27FC236}">
                <a16:creationId xmlns:a16="http://schemas.microsoft.com/office/drawing/2014/main" id="{84472A8F-AE1C-4C70-A131-DBA385403EA8}"/>
              </a:ext>
            </a:extLst>
          </p:cNvPr>
          <p:cNvSpPr txBox="1">
            <a:spLocks/>
          </p:cNvSpPr>
          <p:nvPr/>
        </p:nvSpPr>
        <p:spPr>
          <a:xfrm>
            <a:off x="457200" y="3042746"/>
            <a:ext cx="4610100" cy="33633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i="1" dirty="0"/>
              <a:t>b. Why did the nurse refer Maria to a medical forensic examiner?</a:t>
            </a:r>
          </a:p>
          <a:p>
            <a:pPr marL="0" indent="0">
              <a:buNone/>
            </a:pPr>
            <a:r>
              <a:rPr lang="en-AU" i="1" dirty="0"/>
              <a:t>c. How did the nurse deal with confidentiality of the written records?</a:t>
            </a:r>
          </a:p>
          <a:p>
            <a:endParaRPr lang="en-AU" dirty="0"/>
          </a:p>
        </p:txBody>
      </p:sp>
    </p:spTree>
    <p:extLst>
      <p:ext uri="{BB962C8B-B14F-4D97-AF65-F5344CB8AC3E}">
        <p14:creationId xmlns:p14="http://schemas.microsoft.com/office/powerpoint/2010/main" val="1269925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Activity: Video role play</a:t>
            </a:r>
          </a:p>
        </p:txBody>
      </p:sp>
      <p:sp>
        <p:nvSpPr>
          <p:cNvPr id="3" name="Content Placeholder 2"/>
          <p:cNvSpPr>
            <a:spLocks noGrp="1"/>
          </p:cNvSpPr>
          <p:nvPr>
            <p:ph idx="1"/>
          </p:nvPr>
        </p:nvSpPr>
        <p:spPr/>
        <p:txBody>
          <a:bodyPr>
            <a:normAutofit/>
          </a:bodyPr>
          <a:lstStyle/>
          <a:p>
            <a:pPr marL="0" indent="0">
              <a:buNone/>
            </a:pPr>
            <a:r>
              <a:rPr lang="en-AU" sz="3600" i="1" dirty="0"/>
              <a:t>Discussion questions:</a:t>
            </a:r>
          </a:p>
          <a:p>
            <a:pPr marL="971550" lvl="1" indent="-514350">
              <a:buFont typeface="+mj-lt"/>
              <a:buAutoNum type="alphaLcPeriod"/>
            </a:pPr>
            <a:r>
              <a:rPr lang="en-AU" sz="3600" i="1" dirty="0"/>
              <a:t>What information about Maria did the nurse document? </a:t>
            </a:r>
          </a:p>
          <a:p>
            <a:pPr marL="971550" lvl="1" indent="-514350">
              <a:buFont typeface="+mj-lt"/>
              <a:buAutoNum type="alphaLcPeriod"/>
            </a:pPr>
            <a:r>
              <a:rPr lang="en-AU" sz="3600" i="1" dirty="0"/>
              <a:t>Why did the nurse refer Maria to a medical forensic examiner?</a:t>
            </a:r>
          </a:p>
          <a:p>
            <a:pPr marL="971550" lvl="1" indent="-514350">
              <a:buFont typeface="+mj-lt"/>
              <a:buAutoNum type="alphaLcPeriod"/>
            </a:pPr>
            <a:r>
              <a:rPr lang="en-AU" sz="3600" i="1" dirty="0"/>
              <a:t>How did the nurse deal with confidentiality of the written records?</a:t>
            </a:r>
            <a:endParaRPr lang="en-AU" sz="3600" dirty="0"/>
          </a:p>
          <a:p>
            <a:pPr marL="457200" lvl="1" indent="0">
              <a:buNone/>
            </a:pPr>
            <a:endParaRPr lang="en-AU" i="1" dirty="0"/>
          </a:p>
        </p:txBody>
      </p:sp>
    </p:spTree>
    <p:extLst>
      <p:ext uri="{BB962C8B-B14F-4D97-AF65-F5344CB8AC3E}">
        <p14:creationId xmlns:p14="http://schemas.microsoft.com/office/powerpoint/2010/main" val="875091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4CF13-0FE6-4EB4-BABD-64594B373178}"/>
              </a:ext>
            </a:extLst>
          </p:cNvPr>
          <p:cNvSpPr>
            <a:spLocks noGrp="1"/>
          </p:cNvSpPr>
          <p:nvPr>
            <p:ph type="title"/>
          </p:nvPr>
        </p:nvSpPr>
        <p:spPr/>
        <p:txBody>
          <a:bodyPr>
            <a:normAutofit fontScale="90000"/>
          </a:bodyPr>
          <a:lstStyle/>
          <a:p>
            <a:r>
              <a:rPr lang="en-AU" dirty="0"/>
              <a:t>Activity: Documenting domestic and sexual violence</a:t>
            </a:r>
          </a:p>
        </p:txBody>
      </p:sp>
      <p:sp>
        <p:nvSpPr>
          <p:cNvPr id="3" name="Content Placeholder 2">
            <a:extLst>
              <a:ext uri="{FF2B5EF4-FFF2-40B4-BE49-F238E27FC236}">
                <a16:creationId xmlns:a16="http://schemas.microsoft.com/office/drawing/2014/main" id="{F1806A4F-92C2-4430-898A-9E6623054078}"/>
              </a:ext>
            </a:extLst>
          </p:cNvPr>
          <p:cNvSpPr>
            <a:spLocks noGrp="1"/>
          </p:cNvSpPr>
          <p:nvPr>
            <p:ph idx="1"/>
          </p:nvPr>
        </p:nvSpPr>
        <p:spPr/>
        <p:txBody>
          <a:bodyPr/>
          <a:lstStyle/>
          <a:p>
            <a:pPr marL="514350" indent="-514350">
              <a:buFont typeface="+mj-lt"/>
              <a:buAutoNum type="arabicPeriod"/>
            </a:pPr>
            <a:r>
              <a:rPr lang="en-AU" i="1" dirty="0"/>
              <a:t>Break into groups of 2, one is the health provider and one is the patient</a:t>
            </a:r>
          </a:p>
          <a:p>
            <a:pPr marL="514350" indent="-514350">
              <a:buFont typeface="+mj-lt"/>
              <a:buAutoNum type="arabicPeriod"/>
            </a:pPr>
            <a:r>
              <a:rPr lang="en-AU" i="1" dirty="0"/>
              <a:t>Patient reads the scenario and explains symptoms to health provider</a:t>
            </a:r>
          </a:p>
          <a:p>
            <a:pPr marL="514350" indent="-514350">
              <a:buFont typeface="+mj-lt"/>
              <a:buAutoNum type="arabicPeriod"/>
            </a:pPr>
            <a:r>
              <a:rPr lang="en-AU" i="1" dirty="0"/>
              <a:t>Health provider asks questions and documents their story and injuries in the relevant spaces</a:t>
            </a:r>
          </a:p>
          <a:p>
            <a:pPr marL="514350" indent="-514350">
              <a:buFont typeface="+mj-lt"/>
              <a:buAutoNum type="arabicPeriod"/>
            </a:pPr>
            <a:r>
              <a:rPr lang="en-AU" i="1" dirty="0"/>
              <a:t>Swap roles and give each other feedback</a:t>
            </a:r>
          </a:p>
          <a:p>
            <a:endParaRPr lang="en-AU" dirty="0"/>
          </a:p>
        </p:txBody>
      </p:sp>
    </p:spTree>
    <p:extLst>
      <p:ext uri="{BB962C8B-B14F-4D97-AF65-F5344CB8AC3E}">
        <p14:creationId xmlns:p14="http://schemas.microsoft.com/office/powerpoint/2010/main" val="3469527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Important messages</a:t>
            </a:r>
          </a:p>
        </p:txBody>
      </p:sp>
      <p:sp>
        <p:nvSpPr>
          <p:cNvPr id="3" name="Content Placeholder 2"/>
          <p:cNvSpPr>
            <a:spLocks noGrp="1"/>
          </p:cNvSpPr>
          <p:nvPr>
            <p:ph idx="1"/>
          </p:nvPr>
        </p:nvSpPr>
        <p:spPr>
          <a:xfrm>
            <a:off x="457200" y="1439559"/>
            <a:ext cx="8229600" cy="4525963"/>
          </a:xfrm>
        </p:spPr>
        <p:txBody>
          <a:bodyPr>
            <a:noAutofit/>
          </a:bodyPr>
          <a:lstStyle/>
          <a:p>
            <a:r>
              <a:rPr lang="en-AU" sz="2600" dirty="0"/>
              <a:t>Taking a history is important for treatment and care</a:t>
            </a:r>
          </a:p>
          <a:p>
            <a:r>
              <a:rPr lang="en-AU" sz="2600" dirty="0"/>
              <a:t>Need her consent before examination or taking a history</a:t>
            </a:r>
          </a:p>
          <a:p>
            <a:r>
              <a:rPr lang="en-AU" sz="2600" dirty="0"/>
              <a:t>Explain what will happen and answer questions</a:t>
            </a:r>
          </a:p>
          <a:p>
            <a:r>
              <a:rPr lang="en-AU" sz="2600" dirty="0"/>
              <a:t>All documentation must be kept private</a:t>
            </a:r>
          </a:p>
          <a:p>
            <a:r>
              <a:rPr lang="en-AU" sz="2600" dirty="0"/>
              <a:t>Good documentation is important for evidence</a:t>
            </a:r>
          </a:p>
          <a:p>
            <a:r>
              <a:rPr lang="en-AU" sz="2600" dirty="0"/>
              <a:t>Consult with colleagues if you are unsure or feeling overwhelmed</a:t>
            </a:r>
          </a:p>
          <a:p>
            <a:r>
              <a:rPr lang="en-AU" sz="2600" dirty="0"/>
              <a:t>Read MSS referral guidelines for next module – pg.17-19</a:t>
            </a:r>
          </a:p>
        </p:txBody>
      </p:sp>
    </p:spTree>
    <p:extLst>
      <p:ext uri="{BB962C8B-B14F-4D97-AF65-F5344CB8AC3E}">
        <p14:creationId xmlns:p14="http://schemas.microsoft.com/office/powerpoint/2010/main" val="102636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Module 10: Learning Objectives</a:t>
            </a:r>
          </a:p>
        </p:txBody>
      </p:sp>
      <p:sp>
        <p:nvSpPr>
          <p:cNvPr id="3" name="Content Placeholder 2"/>
          <p:cNvSpPr>
            <a:spLocks noGrp="1"/>
          </p:cNvSpPr>
          <p:nvPr>
            <p:ph idx="1"/>
          </p:nvPr>
        </p:nvSpPr>
        <p:spPr/>
        <p:txBody>
          <a:bodyPr>
            <a:normAutofit/>
          </a:bodyPr>
          <a:lstStyle/>
          <a:p>
            <a:pPr marL="0" indent="0">
              <a:buNone/>
            </a:pPr>
            <a:r>
              <a:rPr lang="en-US" dirty="0">
                <a:solidFill>
                  <a:prstClr val="black"/>
                </a:solidFill>
              </a:rPr>
              <a:t>At the end of this session students should be able to demonstrate knowledge of:</a:t>
            </a:r>
          </a:p>
          <a:p>
            <a:r>
              <a:rPr lang="en-US" dirty="0">
                <a:solidFill>
                  <a:prstClr val="black"/>
                </a:solidFill>
              </a:rPr>
              <a:t>How to carefully and confidentially document information about domestic violence, sexual assault and child abuse</a:t>
            </a:r>
          </a:p>
          <a:p>
            <a:r>
              <a:rPr lang="en-AU" dirty="0"/>
              <a:t>When and how to refer for a medical forensic examination</a:t>
            </a:r>
            <a:endParaRPr lang="en-US" dirty="0">
              <a:solidFill>
                <a:prstClr val="black"/>
              </a:solidFill>
            </a:endParaRPr>
          </a:p>
        </p:txBody>
      </p:sp>
    </p:spTree>
    <p:extLst>
      <p:ext uri="{BB962C8B-B14F-4D97-AF65-F5344CB8AC3E}">
        <p14:creationId xmlns:p14="http://schemas.microsoft.com/office/powerpoint/2010/main" val="2908002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Documenting domestic violence, sexual assault and child abuse</a:t>
            </a:r>
          </a:p>
        </p:txBody>
      </p:sp>
      <p:sp>
        <p:nvSpPr>
          <p:cNvPr id="3" name="Content Placeholder 2"/>
          <p:cNvSpPr>
            <a:spLocks noGrp="1"/>
          </p:cNvSpPr>
          <p:nvPr>
            <p:ph idx="1"/>
          </p:nvPr>
        </p:nvSpPr>
        <p:spPr>
          <a:xfrm>
            <a:off x="457200" y="1834117"/>
            <a:ext cx="8229600" cy="4525963"/>
          </a:xfrm>
        </p:spPr>
        <p:txBody>
          <a:bodyPr>
            <a:noAutofit/>
          </a:bodyPr>
          <a:lstStyle/>
          <a:p>
            <a:r>
              <a:rPr lang="en-US" sz="3600" dirty="0">
                <a:solidFill>
                  <a:srgbClr val="000000"/>
                </a:solidFill>
                <a:ea typeface="Times New Roman"/>
                <a:cs typeface="Times New Roman"/>
              </a:rPr>
              <a:t>Part of a health provider’s role</a:t>
            </a:r>
          </a:p>
          <a:p>
            <a:r>
              <a:rPr lang="en-US" sz="3600" dirty="0">
                <a:solidFill>
                  <a:srgbClr val="000000"/>
                </a:solidFill>
                <a:ea typeface="Times New Roman"/>
                <a:cs typeface="Times New Roman"/>
              </a:rPr>
              <a:t>Always document basic information</a:t>
            </a:r>
          </a:p>
          <a:p>
            <a:pPr lvl="1"/>
            <a:r>
              <a:rPr lang="en-US" sz="3600" dirty="0">
                <a:solidFill>
                  <a:srgbClr val="000000"/>
                </a:solidFill>
                <a:ea typeface="Times New Roman"/>
                <a:cs typeface="Times New Roman"/>
              </a:rPr>
              <a:t>history</a:t>
            </a:r>
          </a:p>
          <a:p>
            <a:pPr lvl="1"/>
            <a:r>
              <a:rPr lang="en-US" sz="3600" dirty="0">
                <a:solidFill>
                  <a:srgbClr val="000000"/>
                </a:solidFill>
                <a:ea typeface="Times New Roman"/>
                <a:cs typeface="Times New Roman"/>
              </a:rPr>
              <a:t>health problems and injuries</a:t>
            </a:r>
          </a:p>
          <a:p>
            <a:pPr lvl="1"/>
            <a:r>
              <a:rPr lang="en-US" sz="3600" dirty="0">
                <a:solidFill>
                  <a:srgbClr val="000000"/>
                </a:solidFill>
                <a:ea typeface="Times New Roman"/>
                <a:cs typeface="Times New Roman"/>
              </a:rPr>
              <a:t>safety assessment </a:t>
            </a:r>
          </a:p>
          <a:p>
            <a:pPr lvl="1"/>
            <a:r>
              <a:rPr lang="en-US" sz="3600" dirty="0">
                <a:solidFill>
                  <a:srgbClr val="000000"/>
                </a:solidFill>
                <a:ea typeface="Times New Roman"/>
                <a:cs typeface="Times New Roman"/>
              </a:rPr>
              <a:t>follow-up plans</a:t>
            </a:r>
          </a:p>
        </p:txBody>
      </p:sp>
    </p:spTree>
    <p:extLst>
      <p:ext uri="{BB962C8B-B14F-4D97-AF65-F5344CB8AC3E}">
        <p14:creationId xmlns:p14="http://schemas.microsoft.com/office/powerpoint/2010/main" val="3543254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documentation important?</a:t>
            </a:r>
          </a:p>
        </p:txBody>
      </p:sp>
      <p:sp>
        <p:nvSpPr>
          <p:cNvPr id="3" name="Content Placeholder 2"/>
          <p:cNvSpPr>
            <a:spLocks noGrp="1"/>
          </p:cNvSpPr>
          <p:nvPr>
            <p:ph idx="1"/>
          </p:nvPr>
        </p:nvSpPr>
        <p:spPr/>
        <p:txBody>
          <a:bodyPr>
            <a:normAutofit/>
          </a:bodyPr>
          <a:lstStyle/>
          <a:p>
            <a:r>
              <a:rPr lang="en-US" dirty="0"/>
              <a:t>Reminder to reassess for violence or trauma </a:t>
            </a:r>
          </a:p>
          <a:p>
            <a:r>
              <a:rPr lang="en-US" dirty="0"/>
              <a:t>Evidence for the prosecution of crimes</a:t>
            </a:r>
          </a:p>
          <a:p>
            <a:r>
              <a:rPr lang="en-US" dirty="0"/>
              <a:t>Evidence of repeated abuse means harsher penalties</a:t>
            </a:r>
          </a:p>
          <a:p>
            <a:r>
              <a:rPr lang="en-US" dirty="0"/>
              <a:t>Not documenting properly can </a:t>
            </a:r>
            <a:r>
              <a:rPr lang="en-US" dirty="0" err="1"/>
              <a:t>jeopardise</a:t>
            </a:r>
            <a:r>
              <a:rPr lang="en-US" dirty="0"/>
              <a:t> the woman’s safety, health and justice</a:t>
            </a:r>
          </a:p>
          <a:p>
            <a:r>
              <a:rPr lang="en-US" dirty="0"/>
              <a:t>Helps in monitoring programs and improving service delivery</a:t>
            </a:r>
          </a:p>
        </p:txBody>
      </p:sp>
    </p:spTree>
    <p:extLst>
      <p:ext uri="{BB962C8B-B14F-4D97-AF65-F5344CB8AC3E}">
        <p14:creationId xmlns:p14="http://schemas.microsoft.com/office/powerpoint/2010/main" val="3079278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document</a:t>
            </a:r>
          </a:p>
        </p:txBody>
      </p:sp>
      <p:sp>
        <p:nvSpPr>
          <p:cNvPr id="3" name="Content Placeholder 2"/>
          <p:cNvSpPr>
            <a:spLocks noGrp="1"/>
          </p:cNvSpPr>
          <p:nvPr>
            <p:ph idx="1"/>
          </p:nvPr>
        </p:nvSpPr>
        <p:spPr/>
        <p:txBody>
          <a:bodyPr>
            <a:normAutofit/>
          </a:bodyPr>
          <a:lstStyle/>
          <a:p>
            <a:r>
              <a:rPr lang="en-US" sz="3600" dirty="0"/>
              <a:t>Ensure safety, privacy and confidentiality</a:t>
            </a:r>
          </a:p>
          <a:p>
            <a:r>
              <a:rPr lang="en-US" sz="3600" dirty="0"/>
              <a:t>Tell her what you would like to write down and why</a:t>
            </a:r>
          </a:p>
          <a:p>
            <a:r>
              <a:rPr lang="en-US" sz="3600" dirty="0"/>
              <a:t>Ask for consent </a:t>
            </a:r>
          </a:p>
          <a:p>
            <a:r>
              <a:rPr lang="en-US" sz="3600" dirty="0"/>
              <a:t>Do not write things she doesn’t want documented</a:t>
            </a:r>
          </a:p>
          <a:p>
            <a:endParaRPr lang="en-US" dirty="0"/>
          </a:p>
        </p:txBody>
      </p:sp>
    </p:spTree>
    <p:extLst>
      <p:ext uri="{BB962C8B-B14F-4D97-AF65-F5344CB8AC3E}">
        <p14:creationId xmlns:p14="http://schemas.microsoft.com/office/powerpoint/2010/main" val="2439944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4708"/>
          </a:xfrm>
        </p:spPr>
        <p:txBody>
          <a:bodyPr/>
          <a:lstStyle/>
          <a:p>
            <a:r>
              <a:rPr lang="en-US" dirty="0"/>
              <a:t>What to document</a:t>
            </a:r>
          </a:p>
        </p:txBody>
      </p:sp>
      <p:sp>
        <p:nvSpPr>
          <p:cNvPr id="3" name="Content Placeholder 2"/>
          <p:cNvSpPr>
            <a:spLocks noGrp="1"/>
          </p:cNvSpPr>
          <p:nvPr>
            <p:ph idx="1"/>
          </p:nvPr>
        </p:nvSpPr>
        <p:spPr>
          <a:xfrm>
            <a:off x="457200" y="1289969"/>
            <a:ext cx="8229600" cy="4525963"/>
          </a:xfrm>
        </p:spPr>
        <p:txBody>
          <a:bodyPr>
            <a:normAutofit/>
          </a:bodyPr>
          <a:lstStyle/>
          <a:p>
            <a:r>
              <a:rPr lang="en-US" sz="3600" dirty="0"/>
              <a:t>Details of the assault, using her words</a:t>
            </a:r>
          </a:p>
          <a:p>
            <a:r>
              <a:rPr lang="en-US" sz="3600" dirty="0"/>
              <a:t>Health problems and injuries</a:t>
            </a:r>
          </a:p>
          <a:p>
            <a:r>
              <a:rPr lang="en-US" sz="3600" dirty="0"/>
              <a:t>Physical examination and emotional condition</a:t>
            </a:r>
          </a:p>
          <a:p>
            <a:r>
              <a:rPr lang="en-US" sz="3600" dirty="0"/>
              <a:t>Safety assessment </a:t>
            </a:r>
          </a:p>
          <a:p>
            <a:r>
              <a:rPr lang="en-US" sz="3600" dirty="0"/>
              <a:t>Follow-up plans</a:t>
            </a:r>
          </a:p>
        </p:txBody>
      </p:sp>
    </p:spTree>
    <p:extLst>
      <p:ext uri="{BB962C8B-B14F-4D97-AF65-F5344CB8AC3E}">
        <p14:creationId xmlns:p14="http://schemas.microsoft.com/office/powerpoint/2010/main" val="7076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Injury documentation</a:t>
            </a:r>
          </a:p>
        </p:txBody>
      </p:sp>
      <p:sp>
        <p:nvSpPr>
          <p:cNvPr id="3" name="Content Placeholder 2"/>
          <p:cNvSpPr>
            <a:spLocks noGrp="1"/>
          </p:cNvSpPr>
          <p:nvPr>
            <p:ph idx="1"/>
          </p:nvPr>
        </p:nvSpPr>
        <p:spPr/>
        <p:txBody>
          <a:bodyPr>
            <a:normAutofit/>
          </a:bodyPr>
          <a:lstStyle/>
          <a:p>
            <a:r>
              <a:rPr lang="en-US" dirty="0"/>
              <a:t>Type of injury</a:t>
            </a:r>
          </a:p>
          <a:p>
            <a:r>
              <a:rPr lang="en-US" dirty="0"/>
              <a:t>Description </a:t>
            </a:r>
          </a:p>
          <a:p>
            <a:r>
              <a:rPr lang="en-US" dirty="0"/>
              <a:t>Location on body</a:t>
            </a:r>
          </a:p>
          <a:p>
            <a:r>
              <a:rPr lang="en-US" dirty="0"/>
              <a:t>Cause </a:t>
            </a:r>
          </a:p>
          <a:p>
            <a:r>
              <a:rPr lang="en-US" dirty="0"/>
              <a:t>Consequences</a:t>
            </a:r>
          </a:p>
          <a:p>
            <a:r>
              <a:rPr lang="en-US" dirty="0"/>
              <a:t>Treatment provided</a:t>
            </a:r>
          </a:p>
        </p:txBody>
      </p:sp>
    </p:spTree>
    <p:extLst>
      <p:ext uri="{BB962C8B-B14F-4D97-AF65-F5344CB8AC3E}">
        <p14:creationId xmlns:p14="http://schemas.microsoft.com/office/powerpoint/2010/main" val="4104473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Preserving confidentiality</a:t>
            </a:r>
          </a:p>
        </p:txBody>
      </p:sp>
      <p:sp>
        <p:nvSpPr>
          <p:cNvPr id="3" name="Content Placeholder 2"/>
          <p:cNvSpPr>
            <a:spLocks noGrp="1"/>
          </p:cNvSpPr>
          <p:nvPr>
            <p:ph idx="1"/>
          </p:nvPr>
        </p:nvSpPr>
        <p:spPr/>
        <p:txBody>
          <a:bodyPr>
            <a:normAutofit/>
          </a:bodyPr>
          <a:lstStyle/>
          <a:p>
            <a:r>
              <a:rPr lang="en-US" sz="4000" dirty="0"/>
              <a:t>Do not write anything where it can be seen by others</a:t>
            </a:r>
          </a:p>
          <a:p>
            <a:r>
              <a:rPr lang="en-US" sz="4000" dirty="0"/>
              <a:t>Be cautious about what you write and where</a:t>
            </a:r>
          </a:p>
          <a:p>
            <a:r>
              <a:rPr lang="en-US" sz="4000" dirty="0"/>
              <a:t>Keep a copy of her documentation safe</a:t>
            </a:r>
          </a:p>
        </p:txBody>
      </p:sp>
    </p:spTree>
    <p:extLst>
      <p:ext uri="{BB962C8B-B14F-4D97-AF65-F5344CB8AC3E}">
        <p14:creationId xmlns:p14="http://schemas.microsoft.com/office/powerpoint/2010/main" val="250882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Medical Forensic Protocol</a:t>
            </a:r>
          </a:p>
        </p:txBody>
      </p:sp>
      <p:sp>
        <p:nvSpPr>
          <p:cNvPr id="3" name="Content Placeholder 2"/>
          <p:cNvSpPr>
            <a:spLocks noGrp="1"/>
          </p:cNvSpPr>
          <p:nvPr>
            <p:ph idx="1"/>
          </p:nvPr>
        </p:nvSpPr>
        <p:spPr>
          <a:xfrm>
            <a:off x="457200" y="1524001"/>
            <a:ext cx="8229600" cy="4836080"/>
          </a:xfrm>
        </p:spPr>
        <p:txBody>
          <a:bodyPr>
            <a:noAutofit/>
          </a:bodyPr>
          <a:lstStyle/>
          <a:p>
            <a:r>
              <a:rPr lang="en-US" dirty="0"/>
              <a:t>Recent assault should be documented by a medical forensic examiner </a:t>
            </a:r>
          </a:p>
          <a:p>
            <a:r>
              <a:rPr lang="en-US" dirty="0"/>
              <a:t>Medical Forensic Protocol</a:t>
            </a:r>
          </a:p>
          <a:p>
            <a:pPr lvl="1"/>
            <a:r>
              <a:rPr lang="en-US" sz="3200" dirty="0"/>
              <a:t>Records information about the assault + physical examination</a:t>
            </a:r>
          </a:p>
          <a:p>
            <a:pPr lvl="1"/>
            <a:r>
              <a:rPr lang="en-US" sz="3200" dirty="0"/>
              <a:t>Used for domestic violence and sexual assault</a:t>
            </a:r>
          </a:p>
          <a:p>
            <a:pPr lvl="1"/>
            <a:r>
              <a:rPr lang="en-US" sz="3200" dirty="0"/>
              <a:t>For men, women, boys, girls</a:t>
            </a:r>
          </a:p>
        </p:txBody>
      </p:sp>
    </p:spTree>
    <p:extLst>
      <p:ext uri="{BB962C8B-B14F-4D97-AF65-F5344CB8AC3E}">
        <p14:creationId xmlns:p14="http://schemas.microsoft.com/office/powerpoint/2010/main" val="3086955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26424</TotalTime>
  <Words>1751</Words>
  <Application>Microsoft Office PowerPoint</Application>
  <PresentationFormat>On-screen Show (4:3)</PresentationFormat>
  <Paragraphs>161</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Symbol</vt:lpstr>
      <vt:lpstr>Times New Roman</vt:lpstr>
      <vt:lpstr>Office Theme</vt:lpstr>
      <vt:lpstr> Documentation  </vt:lpstr>
      <vt:lpstr>Module 10: Learning Objectives</vt:lpstr>
      <vt:lpstr>Documenting domestic violence, sexual assault and child abuse</vt:lpstr>
      <vt:lpstr>Why is documentation important?</vt:lpstr>
      <vt:lpstr>Before you document</vt:lpstr>
      <vt:lpstr>What to document</vt:lpstr>
      <vt:lpstr>Injury documentation</vt:lpstr>
      <vt:lpstr>Preserving confidentiality</vt:lpstr>
      <vt:lpstr>Medical Forensic Protocol</vt:lpstr>
      <vt:lpstr>Watch video role play</vt:lpstr>
      <vt:lpstr>Activity: Video role play</vt:lpstr>
      <vt:lpstr>Activity: Documenting domestic and sexual violence</vt:lpstr>
      <vt:lpstr>Important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Kayli Wild</cp:lastModifiedBy>
  <cp:revision>172</cp:revision>
  <dcterms:created xsi:type="dcterms:W3CDTF">2018-01-29T00:23:31Z</dcterms:created>
  <dcterms:modified xsi:type="dcterms:W3CDTF">2020-07-09T13:24:48Z</dcterms:modified>
</cp:coreProperties>
</file>