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94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1F37E436-CE54-441D-A655-1F6259262C10}" type="datetimeFigureOut">
              <a:rPr lang="en-AU" smtClean="0"/>
              <a:t>25/03/2014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996274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F37E436-CE54-441D-A655-1F6259262C10}" type="datetimeFigureOut">
              <a:rPr lang="en-AU" smtClean="0"/>
              <a:t>25/03/2014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963321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F37E436-CE54-441D-A655-1F6259262C10}" type="datetimeFigureOut">
              <a:rPr lang="en-AU" smtClean="0"/>
              <a:t>25/03/2014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893951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F37E436-CE54-441D-A655-1F6259262C10}" type="datetimeFigureOut">
              <a:rPr lang="en-AU" smtClean="0"/>
              <a:t>25/03/2014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93871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37E436-CE54-441D-A655-1F6259262C10}" type="datetimeFigureOut">
              <a:rPr lang="en-AU" smtClean="0"/>
              <a:t>25/03/2014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2529828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1F37E436-CE54-441D-A655-1F6259262C10}" type="datetimeFigureOut">
              <a:rPr lang="en-AU" smtClean="0"/>
              <a:t>25/03/2014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1860679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1F37E436-CE54-441D-A655-1F6259262C10}" type="datetimeFigureOut">
              <a:rPr lang="en-AU" smtClean="0"/>
              <a:t>25/03/2014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1691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1F37E436-CE54-441D-A655-1F6259262C10}" type="datetimeFigureOut">
              <a:rPr lang="en-AU" smtClean="0"/>
              <a:t>25/03/2014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117688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37E436-CE54-441D-A655-1F6259262C10}" type="datetimeFigureOut">
              <a:rPr lang="en-AU" smtClean="0"/>
              <a:t>25/03/2014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651922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37E436-CE54-441D-A655-1F6259262C10}" type="datetimeFigureOut">
              <a:rPr lang="en-AU" smtClean="0"/>
              <a:t>25/03/2014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1402683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37E436-CE54-441D-A655-1F6259262C10}" type="datetimeFigureOut">
              <a:rPr lang="en-AU" smtClean="0"/>
              <a:t>25/03/2014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843867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37E436-CE54-441D-A655-1F6259262C10}" type="datetimeFigureOut">
              <a:rPr lang="en-AU" smtClean="0"/>
              <a:t>25/03/2014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F90D7-4ECA-4949-BBEC-D16A894BE818}" type="slidenum">
              <a:rPr lang="en-AU" smtClean="0"/>
              <a:t>‹#›</a:t>
            </a:fld>
            <a:endParaRPr lang="en-AU"/>
          </a:p>
        </p:txBody>
      </p:sp>
    </p:spTree>
    <p:extLst>
      <p:ext uri="{BB962C8B-B14F-4D97-AF65-F5344CB8AC3E}">
        <p14:creationId xmlns:p14="http://schemas.microsoft.com/office/powerpoint/2010/main" val="633734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scilite.org.au/ajet/ajet17/leheron.html" TargetMode="External"/><Relationship Id="rId2" Type="http://schemas.openxmlformats.org/officeDocument/2006/relationships/hyperlink" Target="http://www.sociology.org/" TargetMode="External"/><Relationship Id="rId1" Type="http://schemas.openxmlformats.org/officeDocument/2006/relationships/slideLayout" Target="../slideLayouts/slideLayout7.xml"/><Relationship Id="rId4" Type="http://schemas.openxmlformats.org/officeDocument/2006/relationships/hyperlink" Target="http://www.plagiary.org/index.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ascilite.org.au/ajet/ajet17/leheron.html" TargetMode="External"/><Relationship Id="rId2" Type="http://schemas.openxmlformats.org/officeDocument/2006/relationships/hyperlink" Target="http://www.sociology.org/" TargetMode="External"/><Relationship Id="rId1" Type="http://schemas.openxmlformats.org/officeDocument/2006/relationships/slideLayout" Target="../slideLayouts/slideLayout7.xml"/><Relationship Id="rId4" Type="http://schemas.openxmlformats.org/officeDocument/2006/relationships/hyperlink" Target="http://www.plagiary.org/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8856984" cy="7294305"/>
          </a:xfrm>
          <a:prstGeom prst="rect">
            <a:avLst/>
          </a:prstGeom>
          <a:noFill/>
        </p:spPr>
        <p:txBody>
          <a:bodyPr wrap="square" rtlCol="0">
            <a:spAutoFit/>
          </a:bodyPr>
          <a:lstStyle/>
          <a:p>
            <a:r>
              <a:rPr lang="en-US" sz="1400" b="1" dirty="0" smtClean="0">
                <a:solidFill>
                  <a:srgbClr val="C00000"/>
                </a:solidFill>
              </a:rPr>
              <a:t>Below is a paragraph from a postgraduate Education essay on the topic of student cheating. Look at how references have been cited in the text and in the reference list. What features of APA referencing do you notice?</a:t>
            </a:r>
          </a:p>
          <a:p>
            <a:pPr>
              <a:lnSpc>
                <a:spcPct val="150000"/>
              </a:lnSpc>
            </a:pPr>
            <a:r>
              <a:rPr lang="en-AU" sz="1200" dirty="0" smtClean="0"/>
              <a:t>Determining </a:t>
            </a:r>
            <a:r>
              <a:rPr lang="en-AU" sz="1200" dirty="0"/>
              <a:t>student characteristics, for example age and gender, has not provided useful indicators of the sort of student who is likely to cheat. Research into the situational circumstances surrounding cheating might be more revelatory and more useful for those trying to reduce levels of cheating and plagiarism. Lambert </a:t>
            </a:r>
            <a:r>
              <a:rPr lang="en-AU" sz="1200" dirty="0" smtClean="0"/>
              <a:t>, Hogan and Barton’s (2003) review </a:t>
            </a:r>
            <a:r>
              <a:rPr lang="en-AU" sz="1200" dirty="0"/>
              <a:t>of the literature suggests that social pressure can lead to academic dishonesty, but they also suggest that “students try to justify engaging in different forms of academic honesty for a variety of reasons, such as competitiveness of their major, course difficulty, the need for professional success, cynicism, and that other students cheat</a:t>
            </a:r>
            <a:r>
              <a:rPr lang="en-AU" sz="1200" dirty="0" smtClean="0"/>
              <a:t>”(p. 8). </a:t>
            </a:r>
            <a:r>
              <a:rPr lang="en-AU" sz="1200" dirty="0"/>
              <a:t>Terms such as “students try to justify” imply that there is no legitimate justification, and further the students are at fault so no more analysis of the problem is needed. Perhaps, relabelling these </a:t>
            </a:r>
            <a:r>
              <a:rPr lang="en-AU" sz="1200" dirty="0" smtClean="0"/>
              <a:t>“justifications” </a:t>
            </a:r>
            <a:r>
              <a:rPr lang="en-AU" sz="1200" dirty="0"/>
              <a:t>as reasons could increase awareness of the situations and circumstances that are conducive to plagiarism and cheating. Circumstances such as increased class size, lack of personal contact and increased financial pressure are cited by Le Heron (2001). Surprisingly, she does not argue for changes in these conditions; rather she focuses on ways to reduce chances for students to get away with cheating. In contrast, in their review of the factors in student decision making about cheating, Dick et al. (</a:t>
            </a:r>
            <a:r>
              <a:rPr lang="en-AU" sz="1200" dirty="0" smtClean="0"/>
              <a:t>2002) used </a:t>
            </a:r>
            <a:r>
              <a:rPr lang="en-AU" sz="1200" dirty="0" err="1"/>
              <a:t>Passow’s</a:t>
            </a:r>
            <a:r>
              <a:rPr lang="en-AU" sz="1200" dirty="0"/>
              <a:t> 2002 model which takes into account external contexts such as institutional factors which include “heavy course loads, difficult assignments, inadequate teaching by the instructor</a:t>
            </a:r>
            <a:r>
              <a:rPr lang="en-AU" sz="1200" dirty="0" smtClean="0"/>
              <a:t>…”</a:t>
            </a:r>
            <a:r>
              <a:rPr lang="en-AU" sz="1200" dirty="0" smtClean="0">
                <a:solidFill>
                  <a:srgbClr val="FF0000"/>
                </a:solidFill>
              </a:rPr>
              <a:t>, </a:t>
            </a:r>
            <a:r>
              <a:rPr lang="en-AU" sz="1200" dirty="0" smtClean="0"/>
              <a:t>and </a:t>
            </a:r>
            <a:r>
              <a:rPr lang="en-AU" sz="1200" dirty="0"/>
              <a:t>societal factors which include “influence of a student’s peer group and family, the media, role models, their institution’s culture…” </a:t>
            </a:r>
            <a:r>
              <a:rPr lang="en-AU" sz="1200" dirty="0" smtClean="0"/>
              <a:t>(p. 175). </a:t>
            </a:r>
            <a:r>
              <a:rPr lang="en-AU" sz="1200" dirty="0" err="1" smtClean="0"/>
              <a:t>Nadelson</a:t>
            </a:r>
            <a:r>
              <a:rPr lang="en-AU" sz="1200" dirty="0" smtClean="0"/>
              <a:t> </a:t>
            </a:r>
            <a:r>
              <a:rPr lang="en-AU" sz="1200" dirty="0"/>
              <a:t>(2007), in the US, also argues that teachers influence student decision making about academic dishonesty.</a:t>
            </a:r>
            <a:endParaRPr lang="en-US" sz="1200" dirty="0" smtClean="0"/>
          </a:p>
          <a:p>
            <a:endParaRPr lang="en-AU" sz="1200" b="1" dirty="0" smtClean="0"/>
          </a:p>
          <a:p>
            <a:r>
              <a:rPr lang="en-AU" sz="1200" b="1" dirty="0" smtClean="0"/>
              <a:t>References</a:t>
            </a:r>
          </a:p>
          <a:p>
            <a:pPr marL="468000" indent="-360000">
              <a:spcAft>
                <a:spcPts val="600"/>
              </a:spcAft>
            </a:pPr>
            <a:r>
              <a:rPr lang="en-AU" sz="1200" dirty="0"/>
              <a:t>Dick, M., </a:t>
            </a:r>
            <a:r>
              <a:rPr lang="en-AU" sz="1200" dirty="0" err="1"/>
              <a:t>Sheard</a:t>
            </a:r>
            <a:r>
              <a:rPr lang="en-AU" sz="1200" dirty="0"/>
              <a:t>, J., </a:t>
            </a:r>
            <a:r>
              <a:rPr lang="en-AU" sz="1200" dirty="0" err="1"/>
              <a:t>Bareiss</a:t>
            </a:r>
            <a:r>
              <a:rPr lang="en-AU" sz="1200" dirty="0"/>
              <a:t>, C., Carter, J., Joyce, D., Harding, H., </a:t>
            </a:r>
            <a:r>
              <a:rPr lang="en-AU" sz="1200" dirty="0" smtClean="0"/>
              <a:t>&amp; Laxer</a:t>
            </a:r>
            <a:r>
              <a:rPr lang="en-AU" sz="1200" dirty="0"/>
              <a:t>, C. (2002). Addressing student cheating: </a:t>
            </a:r>
            <a:r>
              <a:rPr lang="en-AU" sz="1200" dirty="0" smtClean="0"/>
              <a:t>Definitions </a:t>
            </a:r>
            <a:r>
              <a:rPr lang="en-AU" sz="1200" dirty="0"/>
              <a:t>and </a:t>
            </a:r>
            <a:r>
              <a:rPr lang="en-AU" sz="1200" dirty="0" smtClean="0"/>
              <a:t>solutions</a:t>
            </a:r>
            <a:r>
              <a:rPr lang="en-AU" sz="1200" dirty="0" smtClean="0">
                <a:solidFill>
                  <a:srgbClr val="FF0000"/>
                </a:solidFill>
              </a:rPr>
              <a:t>.</a:t>
            </a:r>
            <a:r>
              <a:rPr lang="en-AU" sz="1200" dirty="0" smtClean="0"/>
              <a:t> </a:t>
            </a:r>
            <a:r>
              <a:rPr lang="en-AU" sz="1200" i="1" dirty="0" smtClean="0"/>
              <a:t>Proceedings of the Annual Joint Conference Integrating Technology into Computer Science Education</a:t>
            </a:r>
            <a:r>
              <a:rPr lang="en-AU" sz="1200" dirty="0" smtClean="0"/>
              <a:t>, 172–184. </a:t>
            </a:r>
            <a:r>
              <a:rPr lang="en-AU" sz="1200" dirty="0" err="1" smtClean="0"/>
              <a:t>doi</a:t>
            </a:r>
            <a:r>
              <a:rPr lang="en-AU" sz="1200" dirty="0" smtClean="0"/>
              <a:t>: acm.org/10.1145/960568.783000</a:t>
            </a:r>
            <a:endParaRPr lang="en-AU" sz="1200" dirty="0"/>
          </a:p>
          <a:p>
            <a:pPr marL="468000" indent="-360000">
              <a:spcAft>
                <a:spcPts val="600"/>
              </a:spcAft>
            </a:pPr>
            <a:r>
              <a:rPr lang="en-AU" sz="1200" dirty="0" smtClean="0"/>
              <a:t>Lambert</a:t>
            </a:r>
            <a:r>
              <a:rPr lang="en-AU" sz="1200" dirty="0"/>
              <a:t>, E., Hogan, N</a:t>
            </a:r>
            <a:r>
              <a:rPr lang="en-AU" sz="1200" dirty="0" smtClean="0"/>
              <a:t>., </a:t>
            </a:r>
            <a:r>
              <a:rPr lang="en-AU" sz="1200" dirty="0"/>
              <a:t>&amp; Barton, S. (2003). </a:t>
            </a:r>
            <a:r>
              <a:rPr lang="en-AU" sz="1200" dirty="0" smtClean="0"/>
              <a:t>Collegiate academic dishonesty revisited: What have they done, how often have they done it, who does it, and why did they do it?. </a:t>
            </a:r>
            <a:r>
              <a:rPr lang="en-AU" sz="1200" i="1" dirty="0"/>
              <a:t>Electronic Journal of Sociology, 7</a:t>
            </a:r>
            <a:r>
              <a:rPr lang="en-AU" sz="1200" dirty="0"/>
              <a:t>(4), </a:t>
            </a:r>
            <a:r>
              <a:rPr lang="en-AU" sz="1200" dirty="0" smtClean="0"/>
              <a:t>1-27</a:t>
            </a:r>
            <a:r>
              <a:rPr lang="en-AU" sz="1200" dirty="0"/>
              <a:t>. Retrieved from </a:t>
            </a:r>
            <a:r>
              <a:rPr lang="en-AU" sz="1200" u="sng" dirty="0">
                <a:hlinkClick r:id="rId2"/>
              </a:rPr>
              <a:t>http://www.sociology.org/</a:t>
            </a:r>
            <a:endParaRPr lang="en-AU" sz="1200" dirty="0"/>
          </a:p>
          <a:p>
            <a:pPr marL="468000" indent="-360000">
              <a:spcAft>
                <a:spcPts val="600"/>
              </a:spcAft>
            </a:pPr>
            <a:r>
              <a:rPr lang="en-AU" sz="1200" dirty="0"/>
              <a:t>Le Heron, J. (2001). Plagiarism, learning dishonesty or just plain cheating: The context and countermeasures in Information Systems teaching. </a:t>
            </a:r>
            <a:r>
              <a:rPr lang="en-AU" sz="1200" i="1" dirty="0"/>
              <a:t>Australian Journal of Educational Technology, 17</a:t>
            </a:r>
            <a:r>
              <a:rPr lang="en-AU" sz="1200" dirty="0"/>
              <a:t>(3), </a:t>
            </a:r>
            <a:r>
              <a:rPr lang="en-AU" sz="1200" dirty="0" smtClean="0"/>
              <a:t>244–264</a:t>
            </a:r>
            <a:r>
              <a:rPr lang="en-AU" sz="1200" dirty="0"/>
              <a:t>. Retrieved from </a:t>
            </a:r>
            <a:r>
              <a:rPr lang="en-AU" sz="1200" u="sng" dirty="0">
                <a:hlinkClick r:id="rId3"/>
              </a:rPr>
              <a:t>http://www.ascilite.org.au/ajet/ajet17/leheron.html</a:t>
            </a:r>
            <a:endParaRPr lang="en-AU" sz="1200" dirty="0"/>
          </a:p>
          <a:p>
            <a:pPr marL="468000" indent="-360000">
              <a:spcAft>
                <a:spcPts val="600"/>
              </a:spcAft>
            </a:pPr>
            <a:r>
              <a:rPr lang="en-AU" sz="1200" dirty="0" err="1"/>
              <a:t>Nadelson</a:t>
            </a:r>
            <a:r>
              <a:rPr lang="en-AU" sz="1200" dirty="0"/>
              <a:t>, S. (2007). </a:t>
            </a:r>
            <a:r>
              <a:rPr lang="en-AU" sz="1200" dirty="0" smtClean="0"/>
              <a:t>Academic misconduct by university students: Faculty perceptions and responses. </a:t>
            </a:r>
            <a:r>
              <a:rPr lang="en-AU" sz="1200" i="1" dirty="0"/>
              <a:t>Plagiary: Cross Disciplinary Studies in Plagiarism, Fabrication, and </a:t>
            </a:r>
            <a:r>
              <a:rPr lang="en-AU" sz="1200" i="1" dirty="0" smtClean="0"/>
              <a:t>Falsification, 2</a:t>
            </a:r>
            <a:r>
              <a:rPr lang="en-AU" sz="1200" dirty="0" smtClean="0"/>
              <a:t>(2), 67-76. </a:t>
            </a:r>
            <a:r>
              <a:rPr lang="en-AU" sz="1200" dirty="0"/>
              <a:t>Retrieved from </a:t>
            </a:r>
            <a:r>
              <a:rPr lang="en-AU" sz="1200" u="sng" dirty="0">
                <a:hlinkClick r:id="rId4"/>
              </a:rPr>
              <a:t>http://www.plagiary.org/index.htm</a:t>
            </a:r>
            <a:endParaRPr lang="en-AU" sz="1200" dirty="0"/>
          </a:p>
          <a:p>
            <a:pPr>
              <a:spcAft>
                <a:spcPts val="600"/>
              </a:spcAft>
            </a:pPr>
            <a:endParaRPr lang="en-AU" sz="1200" dirty="0"/>
          </a:p>
        </p:txBody>
      </p:sp>
    </p:spTree>
    <p:extLst>
      <p:ext uri="{BB962C8B-B14F-4D97-AF65-F5344CB8AC3E}">
        <p14:creationId xmlns:p14="http://schemas.microsoft.com/office/powerpoint/2010/main" val="2604036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188640"/>
            <a:ext cx="6768752" cy="6555641"/>
          </a:xfrm>
          <a:prstGeom prst="rect">
            <a:avLst/>
          </a:prstGeom>
          <a:noFill/>
        </p:spPr>
        <p:txBody>
          <a:bodyPr wrap="square" rtlCol="0">
            <a:spAutoFit/>
          </a:bodyPr>
          <a:lstStyle/>
          <a:p>
            <a:pPr algn="ctr"/>
            <a:r>
              <a:rPr lang="en-AU" sz="1400" b="1" dirty="0">
                <a:solidFill>
                  <a:srgbClr val="C00000"/>
                </a:solidFill>
              </a:rPr>
              <a:t>Some APA referencing features you may have </a:t>
            </a:r>
            <a:r>
              <a:rPr lang="en-AU" sz="1400" b="1" dirty="0" smtClean="0">
                <a:solidFill>
                  <a:srgbClr val="C00000"/>
                </a:solidFill>
              </a:rPr>
              <a:t>noticed</a:t>
            </a:r>
          </a:p>
          <a:p>
            <a:pPr algn="ctr"/>
            <a:endParaRPr lang="en-AU" sz="1400" b="1" dirty="0">
              <a:solidFill>
                <a:srgbClr val="C00000"/>
              </a:solidFill>
            </a:endParaRPr>
          </a:p>
          <a:p>
            <a:pPr algn="ctr"/>
            <a:endParaRPr lang="en-AU" sz="1400" b="1" dirty="0">
              <a:solidFill>
                <a:srgbClr val="C00000"/>
              </a:solidFill>
            </a:endParaRPr>
          </a:p>
          <a:p>
            <a:pPr>
              <a:lnSpc>
                <a:spcPct val="150000"/>
              </a:lnSpc>
            </a:pPr>
            <a:r>
              <a:rPr lang="en-AU" sz="1200" dirty="0" smtClean="0"/>
              <a:t>Determining </a:t>
            </a:r>
            <a:r>
              <a:rPr lang="en-AU" sz="1200" dirty="0"/>
              <a:t>student characteristics, for example age and gender, has not provided useful indicators of the sort of student who is likely to cheat. Research into the situational circumstances surrounding cheating might be more revelatory and more useful for those trying to reduce levels of cheating and plagiarism. </a:t>
            </a:r>
            <a:r>
              <a:rPr lang="en-AU" sz="1200" dirty="0" smtClean="0"/>
              <a:t>Lambert, Hogan and Barton’s (2003</a:t>
            </a:r>
            <a:r>
              <a:rPr lang="en-AU" sz="1200" dirty="0"/>
              <a:t>, p. 8) review of the literature </a:t>
            </a:r>
            <a:r>
              <a:rPr lang="en-AU" sz="1200" dirty="0" smtClean="0"/>
              <a:t>suggests* </a:t>
            </a:r>
            <a:r>
              <a:rPr lang="en-AU" sz="1200" dirty="0"/>
              <a:t>that social pressure can lead to academic dishonesty, but they also </a:t>
            </a:r>
            <a:r>
              <a:rPr lang="en-AU" sz="1200" dirty="0" smtClean="0"/>
              <a:t>suggest* </a:t>
            </a:r>
            <a:r>
              <a:rPr lang="en-AU" sz="1200" dirty="0"/>
              <a:t>that “students try to justify engaging in different forms of academic honesty for a variety of reasons, such as competitiveness of their major, course difficulty, the need for professional success, cynicism, and that other students cheat”. Terms such as “students try to justify” imply that there is no legitimate justification, and further the students are at fault so no more analysis of the problem is needed. Perhaps, relabelling these ‘justifications’ as reasons could increase awareness of the situations and circumstances that are conducive to plagiarism and cheating. Circumstances such as increased class size, lack of personal contact and increased financial pressure are cited </a:t>
            </a:r>
            <a:r>
              <a:rPr lang="en-AU" sz="1200" dirty="0" smtClean="0"/>
              <a:t>by* </a:t>
            </a:r>
            <a:r>
              <a:rPr lang="en-AU" sz="1200" dirty="0"/>
              <a:t>Le Heron (2001). Surprisingly, she does not </a:t>
            </a:r>
            <a:r>
              <a:rPr lang="en-AU" sz="1200" dirty="0" smtClean="0"/>
              <a:t>argue* </a:t>
            </a:r>
            <a:r>
              <a:rPr lang="en-AU" sz="1200" dirty="0"/>
              <a:t>for changes in these conditions; rather she focuses on ways to reduce chances for students to get away with cheating. In contrast, in their review of the factors in student decision making about cheating, Dick et al. (2002, p. 175) </a:t>
            </a:r>
            <a:r>
              <a:rPr lang="en-AU" sz="1200" dirty="0" smtClean="0"/>
              <a:t>used*</a:t>
            </a:r>
            <a:r>
              <a:rPr lang="en-AU" sz="1200" dirty="0" err="1" smtClean="0"/>
              <a:t>Passow’s</a:t>
            </a:r>
            <a:r>
              <a:rPr lang="en-AU" sz="1200" dirty="0" smtClean="0"/>
              <a:t> </a:t>
            </a:r>
            <a:r>
              <a:rPr lang="en-AU" sz="1200" dirty="0"/>
              <a:t>2002 model which takes into account external contexts such as institutional factors which include “heavy course loads, difficult assignments, inadequate teaching by the instructor…” and societal factors which include “influence of a student’s peer group and family, the media, role models, their institution’s culture…” </a:t>
            </a:r>
            <a:r>
              <a:rPr lang="en-AU" sz="1200" dirty="0" err="1"/>
              <a:t>Nadelson</a:t>
            </a:r>
            <a:r>
              <a:rPr lang="en-AU" sz="1200" dirty="0"/>
              <a:t> (2007), in the US, also </a:t>
            </a:r>
            <a:r>
              <a:rPr lang="en-AU" sz="1200" dirty="0" smtClean="0"/>
              <a:t>argues* </a:t>
            </a:r>
            <a:r>
              <a:rPr lang="en-AU" sz="1200" dirty="0"/>
              <a:t>that teachers influence student decision making about academic dishonesty.</a:t>
            </a:r>
            <a:endParaRPr lang="en-US" sz="1200" dirty="0" smtClean="0"/>
          </a:p>
          <a:p>
            <a:endParaRPr lang="en-AU" sz="1200" b="1" dirty="0" smtClean="0"/>
          </a:p>
          <a:p>
            <a:pPr>
              <a:spcAft>
                <a:spcPts val="600"/>
              </a:spcAft>
            </a:pPr>
            <a:endParaRPr lang="en-AU" sz="1200" dirty="0"/>
          </a:p>
        </p:txBody>
      </p:sp>
      <p:sp>
        <p:nvSpPr>
          <p:cNvPr id="3" name="TextBox 2"/>
          <p:cNvSpPr txBox="1"/>
          <p:nvPr/>
        </p:nvSpPr>
        <p:spPr>
          <a:xfrm>
            <a:off x="54284" y="476672"/>
            <a:ext cx="1017142" cy="1785104"/>
          </a:xfrm>
          <a:prstGeom prst="rect">
            <a:avLst/>
          </a:prstGeom>
          <a:noFill/>
          <a:ln w="19050">
            <a:solidFill>
              <a:srgbClr val="FF0000"/>
            </a:solidFill>
          </a:ln>
        </p:spPr>
        <p:txBody>
          <a:bodyPr wrap="square" rtlCol="0">
            <a:spAutoFit/>
          </a:bodyPr>
          <a:lstStyle/>
          <a:p>
            <a:r>
              <a:rPr lang="en-AU" sz="1000" dirty="0" smtClean="0"/>
              <a:t>The Lambert source has 3 authors. </a:t>
            </a:r>
            <a:r>
              <a:rPr lang="en-AU" sz="1000" b="1" dirty="0" smtClean="0"/>
              <a:t>Subsequent</a:t>
            </a:r>
            <a:r>
              <a:rPr lang="en-AU" sz="1000" dirty="0" smtClean="0"/>
              <a:t> use of this reference would </a:t>
            </a:r>
            <a:r>
              <a:rPr lang="en-AU" sz="1000" b="1" dirty="0" smtClean="0"/>
              <a:t>use et al. </a:t>
            </a:r>
            <a:r>
              <a:rPr lang="en-AU" sz="1000" dirty="0" smtClean="0"/>
              <a:t>instead of all the authors’ family names. </a:t>
            </a:r>
          </a:p>
          <a:p>
            <a:endParaRPr lang="en-AU" sz="1000" dirty="0"/>
          </a:p>
        </p:txBody>
      </p:sp>
      <p:sp>
        <p:nvSpPr>
          <p:cNvPr id="4" name="TextBox 3"/>
          <p:cNvSpPr txBox="1"/>
          <p:nvPr/>
        </p:nvSpPr>
        <p:spPr>
          <a:xfrm>
            <a:off x="7812360" y="1369224"/>
            <a:ext cx="1188132" cy="861774"/>
          </a:xfrm>
          <a:prstGeom prst="rect">
            <a:avLst/>
          </a:prstGeom>
          <a:noFill/>
          <a:ln w="12700">
            <a:solidFill>
              <a:srgbClr val="FF0000"/>
            </a:solidFill>
          </a:ln>
        </p:spPr>
        <p:txBody>
          <a:bodyPr wrap="square" rtlCol="0">
            <a:spAutoFit/>
          </a:bodyPr>
          <a:lstStyle/>
          <a:p>
            <a:r>
              <a:rPr lang="en-AU" sz="1000" dirty="0" smtClean="0"/>
              <a:t>Direct quote – the exact words are copied, so quotation marks “ are used.</a:t>
            </a:r>
            <a:endParaRPr lang="en-AU" sz="1000" dirty="0"/>
          </a:p>
        </p:txBody>
      </p:sp>
      <p:sp>
        <p:nvSpPr>
          <p:cNvPr id="5" name="TextBox 4"/>
          <p:cNvSpPr txBox="1"/>
          <p:nvPr/>
        </p:nvSpPr>
        <p:spPr>
          <a:xfrm>
            <a:off x="1752573" y="476673"/>
            <a:ext cx="4392488" cy="411142"/>
          </a:xfrm>
          <a:prstGeom prst="rect">
            <a:avLst/>
          </a:prstGeom>
          <a:noFill/>
          <a:ln w="12700">
            <a:solidFill>
              <a:srgbClr val="FF0000"/>
            </a:solidFill>
          </a:ln>
        </p:spPr>
        <p:txBody>
          <a:bodyPr wrap="square" rtlCol="0">
            <a:spAutoFit/>
          </a:bodyPr>
          <a:lstStyle/>
          <a:p>
            <a:r>
              <a:rPr lang="en-AU" sz="1000" dirty="0" smtClean="0"/>
              <a:t>The year of publication is given. The page number tells the reader the source  for this quote </a:t>
            </a:r>
            <a:endParaRPr lang="en-AU" sz="1000" dirty="0"/>
          </a:p>
        </p:txBody>
      </p:sp>
      <p:sp>
        <p:nvSpPr>
          <p:cNvPr id="6" name="TextBox 5"/>
          <p:cNvSpPr txBox="1"/>
          <p:nvPr/>
        </p:nvSpPr>
        <p:spPr>
          <a:xfrm>
            <a:off x="7812361" y="4523995"/>
            <a:ext cx="1331639" cy="707886"/>
          </a:xfrm>
          <a:prstGeom prst="rect">
            <a:avLst/>
          </a:prstGeom>
          <a:noFill/>
          <a:ln w="12700">
            <a:solidFill>
              <a:srgbClr val="FF0000"/>
            </a:solidFill>
          </a:ln>
        </p:spPr>
        <p:txBody>
          <a:bodyPr wrap="square" rtlCol="0">
            <a:spAutoFit/>
          </a:bodyPr>
          <a:lstStyle/>
          <a:p>
            <a:r>
              <a:rPr lang="en-AU" sz="1000" dirty="0" smtClean="0"/>
              <a:t>The writer did not read </a:t>
            </a:r>
            <a:r>
              <a:rPr lang="en-AU" sz="1000" dirty="0" err="1" smtClean="0"/>
              <a:t>Passow</a:t>
            </a:r>
            <a:r>
              <a:rPr lang="en-AU" sz="1000" dirty="0" smtClean="0"/>
              <a:t>. She read about </a:t>
            </a:r>
            <a:r>
              <a:rPr lang="en-AU" sz="1000" dirty="0" err="1" smtClean="0"/>
              <a:t>Passow</a:t>
            </a:r>
            <a:r>
              <a:rPr lang="en-AU" sz="1000" dirty="0" smtClean="0"/>
              <a:t> in Dick et al.</a:t>
            </a:r>
            <a:endParaRPr lang="en-AU" sz="1000" dirty="0"/>
          </a:p>
        </p:txBody>
      </p:sp>
      <p:sp>
        <p:nvSpPr>
          <p:cNvPr id="7" name="TextBox 6"/>
          <p:cNvSpPr txBox="1"/>
          <p:nvPr/>
        </p:nvSpPr>
        <p:spPr>
          <a:xfrm>
            <a:off x="2578035" y="6154851"/>
            <a:ext cx="4706738" cy="246221"/>
          </a:xfrm>
          <a:prstGeom prst="rect">
            <a:avLst/>
          </a:prstGeom>
          <a:noFill/>
          <a:ln w="12700">
            <a:solidFill>
              <a:srgbClr val="FF0000"/>
            </a:solidFill>
          </a:ln>
        </p:spPr>
        <p:txBody>
          <a:bodyPr wrap="none" rtlCol="0">
            <a:spAutoFit/>
          </a:bodyPr>
          <a:lstStyle/>
          <a:p>
            <a:r>
              <a:rPr lang="en-AU" sz="1000" dirty="0" smtClean="0"/>
              <a:t>Referencing phrases* are used. Contrast this with the paragraphs from other faculties. </a:t>
            </a:r>
            <a:endParaRPr lang="en-AU" sz="1000" dirty="0"/>
          </a:p>
        </p:txBody>
      </p:sp>
      <p:sp>
        <p:nvSpPr>
          <p:cNvPr id="8" name="TextBox 7"/>
          <p:cNvSpPr txBox="1"/>
          <p:nvPr/>
        </p:nvSpPr>
        <p:spPr>
          <a:xfrm>
            <a:off x="7812361" y="2807722"/>
            <a:ext cx="1008111" cy="1015663"/>
          </a:xfrm>
          <a:prstGeom prst="rect">
            <a:avLst/>
          </a:prstGeom>
          <a:noFill/>
          <a:ln w="19050">
            <a:solidFill>
              <a:srgbClr val="FF0000"/>
            </a:solidFill>
          </a:ln>
        </p:spPr>
        <p:txBody>
          <a:bodyPr wrap="square" rtlCol="0">
            <a:spAutoFit/>
          </a:bodyPr>
          <a:lstStyle/>
          <a:p>
            <a:r>
              <a:rPr lang="en-AU" sz="1000" dirty="0" smtClean="0"/>
              <a:t>The student writer discusses the readings, and compares what the authors say </a:t>
            </a:r>
            <a:endParaRPr lang="en-AU" sz="1000" dirty="0"/>
          </a:p>
        </p:txBody>
      </p:sp>
      <p:sp>
        <p:nvSpPr>
          <p:cNvPr id="9" name="TextBox 8"/>
          <p:cNvSpPr txBox="1"/>
          <p:nvPr/>
        </p:nvSpPr>
        <p:spPr>
          <a:xfrm>
            <a:off x="82100" y="4062330"/>
            <a:ext cx="989325" cy="1631216"/>
          </a:xfrm>
          <a:prstGeom prst="rect">
            <a:avLst/>
          </a:prstGeom>
          <a:noFill/>
          <a:ln w="12700">
            <a:solidFill>
              <a:srgbClr val="FF0000"/>
            </a:solidFill>
          </a:ln>
        </p:spPr>
        <p:txBody>
          <a:bodyPr wrap="square" rtlCol="0">
            <a:spAutoFit/>
          </a:bodyPr>
          <a:lstStyle/>
          <a:p>
            <a:r>
              <a:rPr lang="en-AU" sz="1000" dirty="0" smtClean="0"/>
              <a:t>The Dick et al. reference </a:t>
            </a:r>
            <a:r>
              <a:rPr lang="en-AU" sz="1000" dirty="0"/>
              <a:t>has </a:t>
            </a:r>
            <a:r>
              <a:rPr lang="en-AU" sz="1000" dirty="0" smtClean="0"/>
              <a:t>7 </a:t>
            </a:r>
            <a:r>
              <a:rPr lang="en-AU" sz="1000" dirty="0"/>
              <a:t>authors, so </a:t>
            </a:r>
            <a:r>
              <a:rPr lang="en-AU" sz="1000" dirty="0" smtClean="0"/>
              <a:t>Dick </a:t>
            </a:r>
            <a:r>
              <a:rPr lang="en-AU" sz="1000" dirty="0"/>
              <a:t>et </a:t>
            </a:r>
            <a:r>
              <a:rPr lang="en-AU" sz="1000" dirty="0" smtClean="0"/>
              <a:t>al</a:t>
            </a:r>
            <a:r>
              <a:rPr lang="en-AU" sz="1000" dirty="0"/>
              <a:t>. </a:t>
            </a:r>
            <a:r>
              <a:rPr lang="en-AU" sz="1000" dirty="0" smtClean="0"/>
              <a:t>is used the </a:t>
            </a:r>
            <a:r>
              <a:rPr lang="en-AU" sz="1000" dirty="0"/>
              <a:t>first  and subsequent times </a:t>
            </a:r>
            <a:r>
              <a:rPr lang="en-AU" sz="1000" dirty="0" smtClean="0"/>
              <a:t>this </a:t>
            </a:r>
            <a:r>
              <a:rPr lang="en-AU" sz="1000" dirty="0"/>
              <a:t>reference</a:t>
            </a:r>
          </a:p>
          <a:p>
            <a:r>
              <a:rPr lang="en-AU" sz="1000" dirty="0" smtClean="0"/>
              <a:t>Is used</a:t>
            </a:r>
            <a:endParaRPr lang="en-AU" sz="1000" dirty="0"/>
          </a:p>
        </p:txBody>
      </p:sp>
      <p:cxnSp>
        <p:nvCxnSpPr>
          <p:cNvPr id="11" name="Straight Arrow Connector 10"/>
          <p:cNvCxnSpPr>
            <a:stCxn id="3" idx="3"/>
          </p:cNvCxnSpPr>
          <p:nvPr/>
        </p:nvCxnSpPr>
        <p:spPr>
          <a:xfrm>
            <a:off x="1071426" y="1369224"/>
            <a:ext cx="1506609" cy="475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5508104" y="1800111"/>
            <a:ext cx="2304256" cy="764793"/>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8" idx="1"/>
          </p:cNvCxnSpPr>
          <p:nvPr/>
        </p:nvCxnSpPr>
        <p:spPr>
          <a:xfrm flipH="1" flipV="1">
            <a:off x="7164288" y="3315553"/>
            <a:ext cx="648073" cy="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6" idx="1"/>
          </p:cNvCxnSpPr>
          <p:nvPr/>
        </p:nvCxnSpPr>
        <p:spPr>
          <a:xfrm flipH="1" flipV="1">
            <a:off x="6084168" y="4653136"/>
            <a:ext cx="1728193" cy="22480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071426" y="4293096"/>
            <a:ext cx="4004630" cy="23089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3275856" y="5693546"/>
            <a:ext cx="72008" cy="46130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3347864" y="887815"/>
            <a:ext cx="600953" cy="91229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4208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1680" y="404664"/>
            <a:ext cx="5616624" cy="4308872"/>
          </a:xfrm>
          <a:prstGeom prst="rect">
            <a:avLst/>
          </a:prstGeom>
          <a:noFill/>
        </p:spPr>
        <p:txBody>
          <a:bodyPr wrap="square" rtlCol="0">
            <a:spAutoFit/>
          </a:bodyPr>
          <a:lstStyle/>
          <a:p>
            <a:pPr algn="ctr"/>
            <a:r>
              <a:rPr lang="en-AU" sz="1400" b="1" dirty="0">
                <a:solidFill>
                  <a:srgbClr val="C00000"/>
                </a:solidFill>
              </a:rPr>
              <a:t>Some APA referencing features you may have noticed</a:t>
            </a:r>
          </a:p>
          <a:p>
            <a:endParaRPr lang="en-US" sz="1200" dirty="0"/>
          </a:p>
          <a:p>
            <a:endParaRPr lang="en-AU" sz="1200" b="1" dirty="0" smtClean="0"/>
          </a:p>
          <a:p>
            <a:r>
              <a:rPr lang="en-AU" sz="1200" b="1" dirty="0" smtClean="0"/>
              <a:t>References</a:t>
            </a:r>
          </a:p>
          <a:p>
            <a:pPr marL="468000" indent="-360000">
              <a:spcAft>
                <a:spcPts val="600"/>
              </a:spcAft>
            </a:pPr>
            <a:r>
              <a:rPr lang="en-AU" sz="1200" dirty="0"/>
              <a:t>Dick, M., </a:t>
            </a:r>
            <a:r>
              <a:rPr lang="en-AU" sz="1200" dirty="0" err="1"/>
              <a:t>Sheard</a:t>
            </a:r>
            <a:r>
              <a:rPr lang="en-AU" sz="1200" dirty="0"/>
              <a:t>, J., </a:t>
            </a:r>
            <a:r>
              <a:rPr lang="en-AU" sz="1200" dirty="0" err="1"/>
              <a:t>Bareiss</a:t>
            </a:r>
            <a:r>
              <a:rPr lang="en-AU" sz="1200" dirty="0"/>
              <a:t>, C., Carter, J., Joyce, D., Harding, H., Laxer, C. (2002). Addressing student cheating: </a:t>
            </a:r>
            <a:r>
              <a:rPr lang="en-AU" sz="1200" dirty="0" smtClean="0"/>
              <a:t>Definitions </a:t>
            </a:r>
            <a:r>
              <a:rPr lang="en-AU" sz="1200" dirty="0"/>
              <a:t>and solutions, </a:t>
            </a:r>
            <a:r>
              <a:rPr lang="en-AU" sz="1200" dirty="0" smtClean="0"/>
              <a:t>Proceedings of the </a:t>
            </a:r>
            <a:r>
              <a:rPr lang="en-AU" sz="1200" i="1" dirty="0" smtClean="0"/>
              <a:t>Annual Joint Conference Integrating Technology into Computer Science Education</a:t>
            </a:r>
            <a:r>
              <a:rPr lang="en-AU" sz="1200" dirty="0" smtClean="0"/>
              <a:t>, 172 – 184. </a:t>
            </a:r>
            <a:r>
              <a:rPr lang="en-AU" sz="1200" dirty="0" err="1" smtClean="0"/>
              <a:t>doi</a:t>
            </a:r>
            <a:r>
              <a:rPr lang="en-AU" sz="1200" dirty="0" smtClean="0"/>
              <a:t>: acm.org/10.1145/960568.783000</a:t>
            </a:r>
            <a:endParaRPr lang="en-AU" sz="1200" dirty="0"/>
          </a:p>
          <a:p>
            <a:pPr marL="468000" indent="-360000">
              <a:spcAft>
                <a:spcPts val="600"/>
              </a:spcAft>
            </a:pPr>
            <a:r>
              <a:rPr lang="en-AU" sz="1200" dirty="0" smtClean="0"/>
              <a:t>Lambert</a:t>
            </a:r>
            <a:r>
              <a:rPr lang="en-AU" sz="1200" dirty="0"/>
              <a:t>, E., Hogan, N. &amp; Barton, S. (2003). Collegiate Academic Dishonesty Revisited: What Have They Done, How Often Have They </a:t>
            </a:r>
            <a:r>
              <a:rPr lang="en-AU" sz="1200" dirty="0" smtClean="0"/>
              <a:t>Done </a:t>
            </a:r>
            <a:r>
              <a:rPr lang="en-AU" sz="1200" dirty="0"/>
              <a:t>It, Who Does It, And Why Did They Do It? </a:t>
            </a:r>
            <a:r>
              <a:rPr lang="en-AU" sz="1200" i="1" dirty="0"/>
              <a:t>Electronic Journal of Sociology, 7</a:t>
            </a:r>
            <a:r>
              <a:rPr lang="en-AU" sz="1200" dirty="0"/>
              <a:t>(4), 1 - 27. Retrieved from </a:t>
            </a:r>
            <a:r>
              <a:rPr lang="en-AU" sz="1200" u="sng" dirty="0">
                <a:hlinkClick r:id="rId2"/>
              </a:rPr>
              <a:t>http://www.sociology.org/</a:t>
            </a:r>
            <a:endParaRPr lang="en-AU" sz="1200" dirty="0"/>
          </a:p>
          <a:p>
            <a:pPr marL="468000" indent="-360000">
              <a:spcAft>
                <a:spcPts val="600"/>
              </a:spcAft>
            </a:pPr>
            <a:r>
              <a:rPr lang="en-AU" sz="1200" dirty="0"/>
              <a:t>Le Heron, J. (2001). Plagiarism, learning dishonesty or just plain cheating: The context and countermeasures in Information Systems teaching. </a:t>
            </a:r>
            <a:r>
              <a:rPr lang="en-AU" sz="1200" i="1" dirty="0"/>
              <a:t>Australian Journal of Educational Technology, 17</a:t>
            </a:r>
            <a:r>
              <a:rPr lang="en-AU" sz="1200" dirty="0"/>
              <a:t>(3), 244 – 264. Retrieved from </a:t>
            </a:r>
            <a:r>
              <a:rPr lang="en-AU" sz="1200" u="sng" dirty="0">
                <a:hlinkClick r:id="rId3"/>
              </a:rPr>
              <a:t>http://www.ascilite.org.au/ajet/ajet17/leheron.html</a:t>
            </a:r>
            <a:endParaRPr lang="en-AU" sz="1200" dirty="0"/>
          </a:p>
          <a:p>
            <a:pPr marL="468000" indent="-360000">
              <a:spcAft>
                <a:spcPts val="600"/>
              </a:spcAft>
            </a:pPr>
            <a:r>
              <a:rPr lang="en-AU" sz="1200" dirty="0" err="1"/>
              <a:t>Nadelson</a:t>
            </a:r>
            <a:r>
              <a:rPr lang="en-AU" sz="1200" dirty="0"/>
              <a:t>, S. (2007). Academic Misconduct by University Students: Faculty Perceptions and Responses. </a:t>
            </a:r>
            <a:r>
              <a:rPr lang="en-AU" sz="1200" i="1" dirty="0"/>
              <a:t>Plagiary: Cross Disciplinary Studies in Plagiarism, Fabrication, and Falsification, 2</a:t>
            </a:r>
            <a:r>
              <a:rPr lang="en-AU" sz="1200" dirty="0"/>
              <a:t>(2). Retrieved from </a:t>
            </a:r>
            <a:r>
              <a:rPr lang="en-AU" sz="1200" u="sng" dirty="0">
                <a:hlinkClick r:id="rId4"/>
              </a:rPr>
              <a:t>http://www.plagiary.org/index.htm</a:t>
            </a:r>
            <a:endParaRPr lang="en-AU" sz="1200" dirty="0"/>
          </a:p>
          <a:p>
            <a:pPr>
              <a:spcAft>
                <a:spcPts val="600"/>
              </a:spcAft>
            </a:pPr>
            <a:endParaRPr lang="en-AU" sz="1200" dirty="0"/>
          </a:p>
        </p:txBody>
      </p:sp>
      <p:sp>
        <p:nvSpPr>
          <p:cNvPr id="3" name="TextBox 2"/>
          <p:cNvSpPr txBox="1"/>
          <p:nvPr/>
        </p:nvSpPr>
        <p:spPr>
          <a:xfrm>
            <a:off x="388490" y="2694111"/>
            <a:ext cx="1368152" cy="830997"/>
          </a:xfrm>
          <a:prstGeom prst="rect">
            <a:avLst/>
          </a:prstGeom>
          <a:noFill/>
          <a:ln w="12700">
            <a:solidFill>
              <a:srgbClr val="FF0000"/>
            </a:solidFill>
          </a:ln>
        </p:spPr>
        <p:txBody>
          <a:bodyPr wrap="square" rtlCol="0">
            <a:spAutoFit/>
          </a:bodyPr>
          <a:lstStyle/>
          <a:p>
            <a:pPr algn="ctr"/>
            <a:r>
              <a:rPr lang="en-AU" sz="1200" dirty="0"/>
              <a:t>BUT</a:t>
            </a:r>
          </a:p>
          <a:p>
            <a:r>
              <a:rPr lang="en-AU" sz="1200" dirty="0"/>
              <a:t>Don’t change order of authors within a reference</a:t>
            </a:r>
          </a:p>
        </p:txBody>
      </p:sp>
      <p:sp>
        <p:nvSpPr>
          <p:cNvPr id="6" name="TextBox 5"/>
          <p:cNvSpPr txBox="1"/>
          <p:nvPr/>
        </p:nvSpPr>
        <p:spPr>
          <a:xfrm>
            <a:off x="784534" y="1196752"/>
            <a:ext cx="288032" cy="1015663"/>
          </a:xfrm>
          <a:prstGeom prst="rect">
            <a:avLst/>
          </a:prstGeom>
          <a:noFill/>
          <a:ln>
            <a:solidFill>
              <a:srgbClr val="C00000"/>
            </a:solidFill>
          </a:ln>
        </p:spPr>
        <p:txBody>
          <a:bodyPr wrap="square" rtlCol="0">
            <a:spAutoFit/>
          </a:bodyPr>
          <a:lstStyle/>
          <a:p>
            <a:r>
              <a:rPr lang="en-AU" sz="1200" dirty="0" smtClean="0"/>
              <a:t>A</a:t>
            </a:r>
          </a:p>
          <a:p>
            <a:endParaRPr lang="en-AU" sz="1200" dirty="0" smtClean="0"/>
          </a:p>
          <a:p>
            <a:endParaRPr lang="en-AU" sz="1200" dirty="0" smtClean="0"/>
          </a:p>
          <a:p>
            <a:endParaRPr lang="en-AU" sz="1200" dirty="0" smtClean="0"/>
          </a:p>
          <a:p>
            <a:r>
              <a:rPr lang="en-AU" sz="1200" dirty="0" smtClean="0"/>
              <a:t>Z</a:t>
            </a:r>
            <a:endParaRPr lang="en-AU" sz="1200" dirty="0"/>
          </a:p>
        </p:txBody>
      </p:sp>
      <p:cxnSp>
        <p:nvCxnSpPr>
          <p:cNvPr id="8" name="Straight Arrow Connector 7"/>
          <p:cNvCxnSpPr/>
          <p:nvPr/>
        </p:nvCxnSpPr>
        <p:spPr>
          <a:xfrm>
            <a:off x="928550" y="1452555"/>
            <a:ext cx="0" cy="50405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756642" y="4774254"/>
            <a:ext cx="2664296" cy="400110"/>
          </a:xfrm>
          <a:prstGeom prst="rect">
            <a:avLst/>
          </a:prstGeom>
          <a:noFill/>
          <a:ln>
            <a:solidFill>
              <a:srgbClr val="C00000"/>
            </a:solidFill>
          </a:ln>
        </p:spPr>
        <p:txBody>
          <a:bodyPr wrap="square" rtlCol="0">
            <a:spAutoFit/>
          </a:bodyPr>
          <a:lstStyle/>
          <a:p>
            <a:r>
              <a:rPr lang="en-AU" sz="1000" dirty="0" smtClean="0"/>
              <a:t>To create hanging indent in Word: Home/Paragraph/Indentation/Special/Hanging</a:t>
            </a:r>
            <a:endParaRPr lang="en-AU" sz="1000" dirty="0"/>
          </a:p>
        </p:txBody>
      </p:sp>
      <p:sp>
        <p:nvSpPr>
          <p:cNvPr id="11" name="TextBox 10"/>
          <p:cNvSpPr txBox="1"/>
          <p:nvPr/>
        </p:nvSpPr>
        <p:spPr>
          <a:xfrm>
            <a:off x="7308304" y="2551837"/>
            <a:ext cx="1656185" cy="1754326"/>
          </a:xfrm>
          <a:prstGeom prst="rect">
            <a:avLst/>
          </a:prstGeom>
          <a:noFill/>
          <a:ln w="12700">
            <a:solidFill>
              <a:srgbClr val="FF0000"/>
            </a:solidFill>
          </a:ln>
        </p:spPr>
        <p:txBody>
          <a:bodyPr wrap="square" rtlCol="0">
            <a:spAutoFit/>
          </a:bodyPr>
          <a:lstStyle/>
          <a:p>
            <a:r>
              <a:rPr lang="en-AU" sz="1200" dirty="0" smtClean="0"/>
              <a:t>Title of article follows year.</a:t>
            </a:r>
          </a:p>
          <a:p>
            <a:r>
              <a:rPr lang="en-AU" sz="1200" dirty="0" smtClean="0"/>
              <a:t>Title of Journal in </a:t>
            </a:r>
            <a:r>
              <a:rPr lang="en-AU" sz="1200" dirty="0"/>
              <a:t>italics</a:t>
            </a:r>
          </a:p>
          <a:p>
            <a:r>
              <a:rPr lang="en-AU" sz="1200" dirty="0" err="1"/>
              <a:t>u</a:t>
            </a:r>
            <a:r>
              <a:rPr lang="en-AU" sz="1200" dirty="0" err="1" smtClean="0"/>
              <a:t>rl</a:t>
            </a:r>
            <a:r>
              <a:rPr lang="en-AU" sz="1200" dirty="0" smtClean="0"/>
              <a:t> is given for electronic sources.</a:t>
            </a:r>
          </a:p>
          <a:p>
            <a:r>
              <a:rPr lang="en-AU" sz="1200" dirty="0" smtClean="0"/>
              <a:t>Use the library’s referencing tool to get all the source details done correctly.</a:t>
            </a:r>
            <a:endParaRPr lang="en-AU" sz="1200" dirty="0"/>
          </a:p>
        </p:txBody>
      </p:sp>
      <p:sp>
        <p:nvSpPr>
          <p:cNvPr id="12" name="TextBox 11"/>
          <p:cNvSpPr txBox="1"/>
          <p:nvPr/>
        </p:nvSpPr>
        <p:spPr>
          <a:xfrm>
            <a:off x="7308304" y="1340769"/>
            <a:ext cx="1656185" cy="1015663"/>
          </a:xfrm>
          <a:prstGeom prst="rect">
            <a:avLst/>
          </a:prstGeom>
          <a:noFill/>
          <a:ln w="12700">
            <a:solidFill>
              <a:srgbClr val="FF0000"/>
            </a:solidFill>
          </a:ln>
        </p:spPr>
        <p:txBody>
          <a:bodyPr wrap="square" rtlCol="0">
            <a:spAutoFit/>
          </a:bodyPr>
          <a:lstStyle/>
          <a:p>
            <a:r>
              <a:rPr lang="en-AU" sz="1200" dirty="0" err="1" smtClean="0"/>
              <a:t>Doi</a:t>
            </a:r>
            <a:r>
              <a:rPr lang="en-AU" sz="1200" dirty="0" smtClean="0"/>
              <a:t> = digital object identifier. If the </a:t>
            </a:r>
            <a:r>
              <a:rPr lang="en-AU" sz="1200" dirty="0" smtClean="0">
                <a:solidFill>
                  <a:srgbClr val="FF0000"/>
                </a:solidFill>
              </a:rPr>
              <a:t>journal article has been assigned a DOI</a:t>
            </a:r>
            <a:r>
              <a:rPr lang="en-AU" sz="1200" dirty="0" smtClean="0"/>
              <a:t>, put it in the reference</a:t>
            </a:r>
            <a:endParaRPr lang="en-AU" sz="1200" dirty="0"/>
          </a:p>
        </p:txBody>
      </p:sp>
      <p:cxnSp>
        <p:nvCxnSpPr>
          <p:cNvPr id="14" name="Straight Arrow Connector 13"/>
          <p:cNvCxnSpPr/>
          <p:nvPr/>
        </p:nvCxnSpPr>
        <p:spPr>
          <a:xfrm flipV="1">
            <a:off x="1072566" y="1452556"/>
            <a:ext cx="907146" cy="110654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1072566" y="2171766"/>
            <a:ext cx="907146" cy="38733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2" idx="1"/>
          </p:cNvCxnSpPr>
          <p:nvPr/>
        </p:nvCxnSpPr>
        <p:spPr>
          <a:xfrm flipH="1">
            <a:off x="5940152" y="1788352"/>
            <a:ext cx="1368152" cy="56473"/>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4572000" y="2171766"/>
            <a:ext cx="2736304" cy="38733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4716016" y="2559100"/>
            <a:ext cx="2592288" cy="29383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5508104" y="3020764"/>
            <a:ext cx="1800200" cy="40823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1835696" y="3933056"/>
            <a:ext cx="360040" cy="78048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3283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4739</TotalTime>
  <Words>1337</Words>
  <Application>Microsoft Office PowerPoint</Application>
  <PresentationFormat>On-screen Show (4:3)</PresentationFormat>
  <Paragraphs>41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La Trobe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Robyn Yucel</dc:creator>
  <cp:lastModifiedBy>Ally Healy</cp:lastModifiedBy>
  <cp:revision>21</cp:revision>
  <dcterms:created xsi:type="dcterms:W3CDTF">2014-02-25T03:07:07Z</dcterms:created>
  <dcterms:modified xsi:type="dcterms:W3CDTF">2014-03-25T01:33:03Z</dcterms:modified>
</cp:coreProperties>
</file>